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1566" r:id="rId2"/>
    <p:sldId id="15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1579" r:id="rId14"/>
    <p:sldId id="269" r:id="rId15"/>
    <p:sldId id="278" r:id="rId16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CCDC"/>
    <a:srgbClr val="5BB9C1"/>
    <a:srgbClr val="000000"/>
    <a:srgbClr val="CCB2B9"/>
    <a:srgbClr val="F2DADA"/>
    <a:srgbClr val="398985"/>
    <a:srgbClr val="C5A95E"/>
    <a:srgbClr val="1661A4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23" autoAdjust="0"/>
    <p:restoredTop sz="94733"/>
  </p:normalViewPr>
  <p:slideViewPr>
    <p:cSldViewPr snapToGrid="0">
      <p:cViewPr varScale="1">
        <p:scale>
          <a:sx n="68" d="100"/>
          <a:sy n="68" d="100"/>
        </p:scale>
        <p:origin x="11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402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B98862-8A1F-D444-8BDC-9017441694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769E06-B4D4-1D47-9149-5812BFE5F7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15C2121-2E49-1F46-9322-B0DEF77A26CA}" type="datetimeFigureOut">
              <a:rPr lang="en-US" smtClean="0">
                <a:latin typeface="Century Gothic" panose="020B0502020202020204" pitchFamily="34" charset="0"/>
              </a:rPr>
              <a:t>6/23/2026</a:t>
            </a:fld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8F16FC-3853-AD47-AF47-3BD1D7D030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E425F4-B81E-4C4B-B9AF-9103833678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C15EAB7-83AF-CA49-A143-C775582256AD}" type="slidenum">
              <a:rPr lang="en-US" smtClean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857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1856D347-EDED-4368-A508-D890204B9D7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F840E3F2-833F-410B-9DE1-DB6FB09B44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60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40E3F2-833F-410B-9DE1-DB6FB09B449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08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7" name="Google Shape;187;p11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  <p:sp>
        <p:nvSpPr>
          <p:cNvPr id="188" name="Google Shape;188;p11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/>
              <a:pPr/>
              <a:t>11</a:t>
            </a:fld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4" name="Google Shape;194;p12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  <p:sp>
        <p:nvSpPr>
          <p:cNvPr id="195" name="Google Shape;195;p12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/>
              <a:pPr/>
              <a:t>12</a:t>
            </a:fld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13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2" name="Google Shape;202;p13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79653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4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14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1" name="Google Shape;261;p14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3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0" name="Google Shape;40;p3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4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8" name="Google Shape;48;p4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5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5" name="Google Shape;55;p5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r>
              <a:rPr lang="en-US" sz="1000" dirty="0">
                <a:latin typeface="Verdana"/>
                <a:ea typeface="Verdana"/>
                <a:cs typeface="Verdana"/>
                <a:sym typeface="Verdana"/>
              </a:rPr>
              <a:t>Q: Dedicated Cost Center to track Integration costs?</a:t>
            </a:r>
            <a:endParaRPr dirty="0"/>
          </a:p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6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5" name="Google Shape;85;p7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7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2" name="Google Shape;92;p8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8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1" name="Google Shape;121;p9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 indent="-64199">
              <a:buClr>
                <a:schemeClr val="dk1"/>
              </a:buClr>
              <a:buSzPts val="1000"/>
              <a:buFont typeface="Verdana"/>
              <a:buChar char="•"/>
            </a:pPr>
            <a:r>
              <a:rPr lang="en-US" dirty="0"/>
              <a:t>Feedback on 7/19 – add timeframe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42045d37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4213" y="1181100"/>
            <a:ext cx="5667375" cy="3189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42045d3760_0_0:notes"/>
          <p:cNvSpPr txBox="1">
            <a:spLocks noGrp="1"/>
          </p:cNvSpPr>
          <p:nvPr>
            <p:ph type="body" idx="1"/>
          </p:nvPr>
        </p:nvSpPr>
        <p:spPr>
          <a:xfrm>
            <a:off x="703474" y="4548458"/>
            <a:ext cx="5627673" cy="372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301" tIns="47138" rIns="94301" bIns="47138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>
            <a:spLocks noGrp="1"/>
          </p:cNvSpPr>
          <p:nvPr>
            <p:ph type="sldNum" idx="12"/>
          </p:nvPr>
        </p:nvSpPr>
        <p:spPr>
          <a:xfrm>
            <a:off x="3984125" y="8976836"/>
            <a:ext cx="3049025" cy="47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10</a:t>
            </a:fld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7163" y="214313"/>
            <a:ext cx="6675437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5" name="Google Shape;145;p10:notes"/>
          <p:cNvSpPr txBox="1">
            <a:spLocks noGrp="1"/>
          </p:cNvSpPr>
          <p:nvPr>
            <p:ph type="body" idx="1"/>
          </p:nvPr>
        </p:nvSpPr>
        <p:spPr>
          <a:xfrm>
            <a:off x="207092" y="4067181"/>
            <a:ext cx="6539316" cy="488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68" tIns="46784" rIns="93568" bIns="46784" anchor="t" anchorCtr="0">
            <a:noAutofit/>
          </a:bodyPr>
          <a:lstStyle/>
          <a:p>
            <a:pPr>
              <a:buClr>
                <a:schemeClr val="dk1"/>
              </a:buClr>
              <a:buSzPts val="1000"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76473D-8A76-CA4B-B098-6E938E1EB4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514600"/>
            <a:ext cx="11364912" cy="4343400"/>
          </a:xfrm>
        </p:spPr>
        <p:txBody>
          <a:bodyPr lIns="90000">
            <a:noAutofit/>
          </a:bodyPr>
          <a:lstStyle>
            <a:lvl1pPr marL="0" indent="0">
              <a:buFontTx/>
              <a:buNone/>
              <a:defRPr b="0" i="0"/>
            </a:lvl1pPr>
          </a:lstStyle>
          <a:p>
            <a:endParaRPr lang="en-GB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C41E15E-A53A-5F4E-A046-7CF1A6B28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338857"/>
            <a:ext cx="3221219" cy="276999"/>
          </a:xfrm>
        </p:spPr>
        <p:txBody>
          <a:bodyPr wrap="square" lIns="90000" anchor="ctr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</a:defRPr>
            </a:lvl1pPr>
            <a:lvl2pPr marL="215969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2pPr>
            <a:lvl3pPr marL="431938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3pPr>
            <a:lvl4pPr marL="647905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4pPr>
            <a:lvl5pPr marL="863874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5pPr>
          </a:lstStyle>
          <a:p>
            <a:pPr lvl="0"/>
            <a:r>
              <a:rPr lang="en-IN" b="1" dirty="0">
                <a:solidFill>
                  <a:schemeClr val="tx1"/>
                </a:solidFill>
              </a:rPr>
              <a:t>©2023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D77C446E-E61D-364C-B6E0-DE1B123E88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756246"/>
            <a:ext cx="3221219" cy="261938"/>
          </a:xfrm>
        </p:spPr>
        <p:txBody>
          <a:bodyPr anchor="b">
            <a:noAutofit/>
          </a:bodyPr>
          <a:lstStyle>
            <a:lvl1pPr marL="0" indent="0" algn="l">
              <a:buFontTx/>
              <a:buNone/>
              <a:defRPr sz="1400" b="0" i="0" spc="6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15969" indent="0" algn="ctr">
              <a:buFontTx/>
              <a:buNone/>
              <a:defRPr/>
            </a:lvl2pPr>
            <a:lvl3pPr marL="431938" indent="0" algn="ctr">
              <a:buFontTx/>
              <a:buNone/>
              <a:defRPr/>
            </a:lvl3pPr>
            <a:lvl4pPr marL="647905" indent="0" algn="ctr">
              <a:buFontTx/>
              <a:buNone/>
              <a:defRPr/>
            </a:lvl4pPr>
            <a:lvl5pPr marL="863874" indent="0" algn="ctr">
              <a:buFontTx/>
              <a:buNone/>
              <a:defRPr/>
            </a:lvl5pPr>
          </a:lstStyle>
          <a:p>
            <a:pPr lvl="0"/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263B0FE-6DDE-E657-8A9F-4A5EA960C3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0CF55D-AE52-446C-87EB-2553E93AB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057351"/>
            <a:ext cx="5042371" cy="1089529"/>
          </a:xfrm>
        </p:spPr>
        <p:txBody>
          <a:bodyPr vert="horz" lIns="90000" tIns="45720" rIns="91440" bIns="45720" rtlCol="0" anchor="t">
            <a:spAutoFit/>
          </a:bodyPr>
          <a:lstStyle>
            <a:lvl1pPr>
              <a:defRPr lang="en-US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390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4937EF-7F5A-5150-5921-0354D3AB2FBB}"/>
              </a:ext>
            </a:extLst>
          </p:cNvPr>
          <p:cNvSpPr/>
          <p:nvPr userDrawn="1"/>
        </p:nvSpPr>
        <p:spPr>
          <a:xfrm>
            <a:off x="1" y="6000750"/>
            <a:ext cx="12192000" cy="8572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913DA-9BD6-4EFD-9346-859702E3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 vert="horz" lIns="90000" tIns="45720" rIns="91440" bIns="45720" rtlCol="0" anchor="t">
            <a:spAutoFit/>
          </a:bodyPr>
          <a:lstStyle>
            <a:lvl1pPr>
              <a:defRPr lang="en-US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F58AFD-780B-CF45-9BAB-90411DED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 lIns="0" tIns="0" rIns="0" bIns="0">
            <a:spAutoFit/>
          </a:bodyPr>
          <a:lstStyle>
            <a:lvl1pPr>
              <a:defRPr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A6C0AE-9331-BEAD-1CFC-DEC43025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1775"/>
            <a:ext cx="105156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defRPr b="0" i="0">
                <a:latin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</a:defRPr>
            </a:lvl2pPr>
            <a:lvl3pPr>
              <a:defRPr b="0" i="0">
                <a:latin typeface="Century Gothic" panose="020B0502020202020204" pitchFamily="34" charset="0"/>
              </a:defRPr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2CAD9C-48A8-8B33-B13C-759AB164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3D15A401-7671-C64C-9815-4BDF2788496F}" type="datetime3">
              <a:rPr lang="en-IN" smtClean="0"/>
              <a:t>23 June 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D742C1-65A3-C30D-CC60-1D7080D7C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1968"/>
            <a:ext cx="3843704" cy="15388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429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863FF1A5-D8F8-4F42-98BE-5129991A67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8285" y="731967"/>
            <a:ext cx="2575431" cy="1089529"/>
          </a:xfrm>
        </p:spPr>
        <p:txBody>
          <a:bodyPr vert="horz" lIns="90000" tIns="45720" rIns="91440" bIns="45720" rtlCol="0" anchor="ctr">
            <a:spAutoFit/>
          </a:bodyPr>
          <a:lstStyle>
            <a:lvl1pPr algn="ctr">
              <a:defRPr lang="en-US" sz="3600" b="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EEE9CF-FD6A-EE4A-B0F4-A316EB7E16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130CD943-5BBD-3F45-AB67-5140C51AC578}" type="datetime3">
              <a:rPr lang="en-IN" smtClean="0"/>
              <a:t>23 June 2026</a:t>
            </a:fld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48A1D5D-0E77-A84E-97A7-7CD465C6C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 lIns="0" tIns="0" rIns="0" bIns="0">
            <a:spAutoFit/>
          </a:bodyPr>
          <a:lstStyle>
            <a:lvl1pPr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096A89-9D2B-F0F3-A37A-D72D9F0726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560114"/>
            <a:ext cx="10515600" cy="1323439"/>
          </a:xfrm>
        </p:spPr>
        <p:txBody>
          <a:bodyPr>
            <a:spAutoFit/>
          </a:bodyPr>
          <a:lstStyle>
            <a:lvl1pPr>
              <a:defRPr b="0" i="0">
                <a:latin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</a:defRPr>
            </a:lvl2pPr>
            <a:lvl3pPr>
              <a:defRPr b="0" i="0">
                <a:latin typeface="Century Gothic" panose="020B0502020202020204" pitchFamily="34" charset="0"/>
              </a:defRPr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0E5CDB-6C2C-C777-7864-38B87D8F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1968"/>
            <a:ext cx="3843704" cy="15388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 Narrow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37118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8E81B2-826E-4EC6-AC0C-77EA75CBA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0478"/>
            <a:ext cx="10515600" cy="590931"/>
          </a:xfrm>
          <a:prstGeom prst="rect">
            <a:avLst/>
          </a:prstGeom>
        </p:spPr>
        <p:txBody>
          <a:bodyPr vert="horz" lIns="90000" tIns="45720" rIns="91440" bIns="45720" rtlCol="0" anchor="t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5731B-FC69-4C6D-B21B-98B965D28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70CEE-AFCA-4356-B56A-36287D04DD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DBAD54C9-A876-2F4E-B6C4-194B2F65A035}" type="datetime3">
              <a:rPr lang="en-IN" smtClean="0"/>
              <a:t>23 June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66D81-9627-4573-BB0F-E19391D24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61968"/>
            <a:ext cx="41148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 b="0" i="0" spc="0" baseline="0" dirty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D9CC8-3DAA-4C29-9304-3E8FC4FAA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0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0" r:id="rId2"/>
    <p:sldLayoutId id="214748369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i="0" kern="1200" dirty="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System Font Regular"/>
        <a:buChar char="–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SzPct val="85000"/>
        <a:buFont typeface="Wingdings" pitchFamily="2" charset="2"/>
        <a:buChar char="§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System Font Regular"/>
        <a:buChar char="–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4pPr>
      <a:lvl5pPr marL="1080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Placeholder 37" descr="A person standing in front of a whiteboard&#10;&#10;Description automatically generated">
            <a:extLst>
              <a:ext uri="{FF2B5EF4-FFF2-40B4-BE49-F238E27FC236}">
                <a16:creationId xmlns:a16="http://schemas.microsoft.com/office/drawing/2014/main" id="{AF61A741-76F5-6700-1B92-02F55F2DE0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37" b="21337"/>
          <a:stretch/>
        </p:blipFill>
        <p:spPr>
          <a:xfrm>
            <a:off x="0" y="2514600"/>
            <a:ext cx="11364913" cy="4343400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7A0B33B-6D7C-B348-8C94-00E1C090F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240" y="690765"/>
            <a:ext cx="7158673" cy="1089529"/>
          </a:xfrm>
        </p:spPr>
        <p:txBody>
          <a:bodyPr wrap="square" anchor="t">
            <a:spAutoFit/>
          </a:bodyPr>
          <a:lstStyle/>
          <a:p>
            <a:r>
              <a:rPr lang="en-US" dirty="0">
                <a:solidFill>
                  <a:schemeClr val="tx1"/>
                </a:solidFill>
                <a:sym typeface="Verdana"/>
              </a:rPr>
              <a:t>PRE-MERGER INTEGRATION </a:t>
            </a:r>
            <a:br>
              <a:rPr lang="en-US" dirty="0">
                <a:sym typeface="Verdana"/>
              </a:rPr>
            </a:br>
            <a:r>
              <a:rPr lang="en-US" dirty="0">
                <a:solidFill>
                  <a:schemeClr val="accent1"/>
                </a:solidFill>
                <a:sym typeface="Verdana"/>
              </a:rPr>
              <a:t>FINANCE</a:t>
            </a:r>
            <a:r>
              <a:rPr lang="en-US" dirty="0">
                <a:sym typeface="Verdana"/>
              </a:rPr>
              <a:t> </a:t>
            </a:r>
            <a:r>
              <a:rPr lang="en-US" b="0" dirty="0">
                <a:solidFill>
                  <a:schemeClr val="accent3"/>
                </a:solidFill>
                <a:sym typeface="Verdana"/>
              </a:rPr>
              <a:t>KICKOFF MEETING</a:t>
            </a:r>
            <a:endParaRPr lang="en-GB" b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159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/>
        </p:nvSpPr>
        <p:spPr>
          <a:xfrm>
            <a:off x="1284192" y="2507773"/>
            <a:ext cx="947805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F&amp;A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Kickoff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5" name="Google Shape;155;p10"/>
          <p:cNvCxnSpPr>
            <a:cxnSpLocks/>
          </p:cNvCxnSpPr>
          <p:nvPr/>
        </p:nvCxnSpPr>
        <p:spPr>
          <a:xfrm flipV="1">
            <a:off x="3097363" y="2941324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" name="Google Shape;156;p10"/>
          <p:cNvCxnSpPr>
            <a:cxnSpLocks/>
          </p:cNvCxnSpPr>
          <p:nvPr/>
        </p:nvCxnSpPr>
        <p:spPr>
          <a:xfrm>
            <a:off x="2425900" y="364740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7" name="Google Shape;157;p10"/>
          <p:cNvSpPr txBox="1"/>
          <p:nvPr/>
        </p:nvSpPr>
        <p:spPr>
          <a:xfrm>
            <a:off x="2446643" y="2507773"/>
            <a:ext cx="1349432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Draft F&amp;A Integration Methodology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8" name="Google Shape;158;p10"/>
          <p:cNvSpPr txBox="1"/>
          <p:nvPr/>
        </p:nvSpPr>
        <p:spPr>
          <a:xfrm>
            <a:off x="1394066" y="4393677"/>
            <a:ext cx="2072766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Core Team 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Kickoff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9" name="Google Shape;159;p10"/>
          <p:cNvSpPr txBox="1"/>
          <p:nvPr/>
        </p:nvSpPr>
        <p:spPr>
          <a:xfrm>
            <a:off x="7851957" y="4393677"/>
            <a:ext cx="1174818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Scope Confirmation w/ SteerCo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0" name="Google Shape;160;p10"/>
          <p:cNvSpPr txBox="1"/>
          <p:nvPr/>
        </p:nvSpPr>
        <p:spPr>
          <a:xfrm>
            <a:off x="3978166" y="2230774"/>
            <a:ext cx="854334" cy="639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F&amp;A Day 1 &amp; End States Draft Check in 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1" name="Google Shape;161;p10"/>
          <p:cNvSpPr txBox="1"/>
          <p:nvPr/>
        </p:nvSpPr>
        <p:spPr>
          <a:xfrm>
            <a:off x="8308194" y="2507773"/>
            <a:ext cx="1437163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Valuation &amp; FDD Contract Executed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3" name="Google Shape;163;p10"/>
          <p:cNvSpPr txBox="1"/>
          <p:nvPr/>
        </p:nvSpPr>
        <p:spPr>
          <a:xfrm>
            <a:off x="5855649" y="2230774"/>
            <a:ext cx="854334" cy="639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Valuation &amp; FDD Firm Selected &amp; Approved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4" name="Google Shape;164;p10"/>
          <p:cNvSpPr/>
          <p:nvPr/>
        </p:nvSpPr>
        <p:spPr>
          <a:xfrm rot="16200000">
            <a:off x="2857845" y="634704"/>
            <a:ext cx="260487" cy="2839581"/>
          </a:xfrm>
          <a:prstGeom prst="rightBrace">
            <a:avLst>
              <a:gd name="adj1" fmla="val 54837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900" dirty="0">
              <a:solidFill>
                <a:schemeClr val="dk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0"/>
          <p:cNvSpPr txBox="1"/>
          <p:nvPr/>
        </p:nvSpPr>
        <p:spPr>
          <a:xfrm>
            <a:off x="2574357" y="1509115"/>
            <a:ext cx="827462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High Level Planning</a:t>
            </a:r>
            <a:endParaRPr sz="9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6" name="Google Shape;166;p10"/>
          <p:cNvSpPr txBox="1"/>
          <p:nvPr/>
        </p:nvSpPr>
        <p:spPr>
          <a:xfrm>
            <a:off x="7144656" y="1509115"/>
            <a:ext cx="1056335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Detailed Planning</a:t>
            </a:r>
            <a:endParaRPr sz="9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7" name="Google Shape;167;p10"/>
          <p:cNvSpPr/>
          <p:nvPr/>
        </p:nvSpPr>
        <p:spPr>
          <a:xfrm rot="16200000">
            <a:off x="7542580" y="-1158875"/>
            <a:ext cx="260487" cy="6426739"/>
          </a:xfrm>
          <a:prstGeom prst="rightBrace">
            <a:avLst>
              <a:gd name="adj1" fmla="val 41336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>
              <a:buClr>
                <a:schemeClr val="dk1"/>
              </a:buClr>
              <a:buSzPts val="1800"/>
            </a:pPr>
            <a:endParaRPr sz="900" dirty="0">
              <a:solidFill>
                <a:schemeClr val="dk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cxnSp>
        <p:nvCxnSpPr>
          <p:cNvPr id="168" name="Google Shape;168;p10"/>
          <p:cNvCxnSpPr>
            <a:cxnSpLocks/>
            <a:endCxn id="150" idx="2"/>
          </p:cNvCxnSpPr>
          <p:nvPr/>
        </p:nvCxnSpPr>
        <p:spPr>
          <a:xfrm flipV="1">
            <a:off x="1758094" y="2869839"/>
            <a:ext cx="1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9" name="Google Shape;169;p10"/>
          <p:cNvSpPr txBox="1"/>
          <p:nvPr/>
        </p:nvSpPr>
        <p:spPr>
          <a:xfrm>
            <a:off x="10144859" y="2507773"/>
            <a:ext cx="1068445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TSA Requirements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70" name="Google Shape;170;p10"/>
          <p:cNvCxnSpPr>
            <a:cxnSpLocks/>
          </p:cNvCxnSpPr>
          <p:nvPr/>
        </p:nvCxnSpPr>
        <p:spPr>
          <a:xfrm>
            <a:off x="8423257" y="364740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2" name="Google Shape;172;p10"/>
          <p:cNvCxnSpPr>
            <a:cxnSpLocks/>
          </p:cNvCxnSpPr>
          <p:nvPr/>
        </p:nvCxnSpPr>
        <p:spPr>
          <a:xfrm flipV="1">
            <a:off x="4459454" y="293417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" name="Google Shape;173;p10"/>
          <p:cNvSpPr txBox="1"/>
          <p:nvPr/>
        </p:nvSpPr>
        <p:spPr>
          <a:xfrm>
            <a:off x="9553046" y="5251521"/>
            <a:ext cx="1747206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dk1"/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Cross-functional Scope</a:t>
            </a:r>
            <a:endParaRPr sz="900" dirty="0">
              <a:latin typeface="Century Gothic" panose="020B0502020202020204" pitchFamily="34" charset="0"/>
            </a:endParaRPr>
          </a:p>
        </p:txBody>
      </p:sp>
      <p:sp>
        <p:nvSpPr>
          <p:cNvPr id="174" name="Google Shape;174;p10"/>
          <p:cNvSpPr txBox="1"/>
          <p:nvPr/>
        </p:nvSpPr>
        <p:spPr>
          <a:xfrm>
            <a:off x="6687039" y="2507773"/>
            <a:ext cx="1478097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Finalize 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P/ODD Scope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6" name="Google Shape;176;p10"/>
          <p:cNvSpPr txBox="1"/>
          <p:nvPr/>
        </p:nvSpPr>
        <p:spPr>
          <a:xfrm>
            <a:off x="4756142" y="2369274"/>
            <a:ext cx="1099507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Finalize F&amp;A Integration Methodology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77" name="Google Shape;177;p10"/>
          <p:cNvCxnSpPr>
            <a:cxnSpLocks/>
          </p:cNvCxnSpPr>
          <p:nvPr/>
        </p:nvCxnSpPr>
        <p:spPr>
          <a:xfrm flipV="1">
            <a:off x="5122644" y="293417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10"/>
          <p:cNvCxnSpPr>
            <a:cxnSpLocks/>
          </p:cNvCxnSpPr>
          <p:nvPr/>
        </p:nvCxnSpPr>
        <p:spPr>
          <a:xfrm flipV="1">
            <a:off x="6243729" y="293417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9" name="Google Shape;179;p10"/>
          <p:cNvCxnSpPr>
            <a:cxnSpLocks/>
          </p:cNvCxnSpPr>
          <p:nvPr/>
        </p:nvCxnSpPr>
        <p:spPr>
          <a:xfrm flipV="1">
            <a:off x="7426088" y="293417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0" name="Google Shape;180;p10"/>
          <p:cNvCxnSpPr>
            <a:cxnSpLocks/>
          </p:cNvCxnSpPr>
          <p:nvPr/>
        </p:nvCxnSpPr>
        <p:spPr>
          <a:xfrm rot="10800000">
            <a:off x="9026775" y="293417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" name="Google Shape;181;p10"/>
          <p:cNvCxnSpPr>
            <a:cxnSpLocks/>
          </p:cNvCxnSpPr>
          <p:nvPr/>
        </p:nvCxnSpPr>
        <p:spPr>
          <a:xfrm rot="10800000">
            <a:off x="10679082" y="2934176"/>
            <a:ext cx="0" cy="720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" name="Google Shape;182;p10"/>
          <p:cNvCxnSpPr>
            <a:cxnSpLocks/>
          </p:cNvCxnSpPr>
          <p:nvPr/>
        </p:nvCxnSpPr>
        <p:spPr>
          <a:xfrm>
            <a:off x="4828817" y="5370152"/>
            <a:ext cx="4724229" cy="0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oval" w="med" len="med"/>
            <a:tailEnd type="stealth" w="med" len="med"/>
          </a:ln>
        </p:spPr>
      </p:cxnSp>
      <p:sp>
        <p:nvSpPr>
          <p:cNvPr id="184" name="Google Shape;184;p10"/>
          <p:cNvSpPr txBox="1"/>
          <p:nvPr/>
        </p:nvSpPr>
        <p:spPr>
          <a:xfrm>
            <a:off x="6248200" y="5251521"/>
            <a:ext cx="1885462" cy="223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>
            <a:defPPr>
              <a:defRPr lang="en-US"/>
            </a:defPPr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</a:defRPr>
            </a:lvl1pPr>
          </a:lstStyle>
          <a:p>
            <a:r>
              <a:rPr lang="en-US" b="1" dirty="0">
                <a:sym typeface="Verdana"/>
              </a:rPr>
              <a:t>Feasibility &amp; Impact Analysis</a:t>
            </a:r>
            <a:endParaRPr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23F64-5B04-E613-5354-6DFC99D7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/>
          <a:lstStyle/>
          <a:p>
            <a:r>
              <a:rPr lang="en-US" dirty="0">
                <a:sym typeface="Verdana"/>
              </a:rPr>
              <a:t>Finance Milestones Through End of Year</a:t>
            </a:r>
            <a:endParaRPr lang="en-US" dirty="0"/>
          </a:p>
        </p:txBody>
      </p:sp>
      <p:cxnSp>
        <p:nvCxnSpPr>
          <p:cNvPr id="8" name="Google Shape;148;p10">
            <a:extLst>
              <a:ext uri="{FF2B5EF4-FFF2-40B4-BE49-F238E27FC236}">
                <a16:creationId xmlns:a16="http://schemas.microsoft.com/office/drawing/2014/main" id="{BB16B6DF-74FD-54CE-A6F5-A3C767AC4A37}"/>
              </a:ext>
            </a:extLst>
          </p:cNvPr>
          <p:cNvCxnSpPr>
            <a:cxnSpLocks/>
          </p:cNvCxnSpPr>
          <p:nvPr/>
        </p:nvCxnSpPr>
        <p:spPr>
          <a:xfrm flipV="1">
            <a:off x="1035682" y="1477053"/>
            <a:ext cx="0" cy="2106389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Freeform 11">
            <a:extLst>
              <a:ext uri="{FF2B5EF4-FFF2-40B4-BE49-F238E27FC236}">
                <a16:creationId xmlns:a16="http://schemas.microsoft.com/office/drawing/2014/main" id="{4C244CF1-CF51-51F1-028B-DD21F3C621C0}"/>
              </a:ext>
            </a:extLst>
          </p:cNvPr>
          <p:cNvSpPr/>
          <p:nvPr/>
        </p:nvSpPr>
        <p:spPr>
          <a:xfrm>
            <a:off x="1035682" y="1473351"/>
            <a:ext cx="1413723" cy="433594"/>
          </a:xfrm>
          <a:custGeom>
            <a:avLst/>
            <a:gdLst>
              <a:gd name="connsiteX0" fmla="*/ 36725 w 1370558"/>
              <a:gd name="connsiteY0" fmla="*/ 0 h 433594"/>
              <a:gd name="connsiteX1" fmla="*/ 1153761 w 1370558"/>
              <a:gd name="connsiteY1" fmla="*/ 0 h 433594"/>
              <a:gd name="connsiteX2" fmla="*/ 1370558 w 1370558"/>
              <a:gd name="connsiteY2" fmla="*/ 216797 h 433594"/>
              <a:gd name="connsiteX3" fmla="*/ 1153761 w 1370558"/>
              <a:gd name="connsiteY3" fmla="*/ 433594 h 433594"/>
              <a:gd name="connsiteX4" fmla="*/ 36725 w 1370558"/>
              <a:gd name="connsiteY4" fmla="*/ 433594 h 433594"/>
              <a:gd name="connsiteX5" fmla="*/ 0 w 1370558"/>
              <a:gd name="connsiteY5" fmla="*/ 429892 h 433594"/>
              <a:gd name="connsiteX6" fmla="*/ 0 w 1370558"/>
              <a:gd name="connsiteY6" fmla="*/ 3702 h 43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0558" h="433594">
                <a:moveTo>
                  <a:pt x="36725" y="0"/>
                </a:moveTo>
                <a:lnTo>
                  <a:pt x="1153761" y="0"/>
                </a:lnTo>
                <a:cubicBezTo>
                  <a:pt x="1273495" y="0"/>
                  <a:pt x="1370558" y="97063"/>
                  <a:pt x="1370558" y="216797"/>
                </a:cubicBezTo>
                <a:cubicBezTo>
                  <a:pt x="1370558" y="336531"/>
                  <a:pt x="1273495" y="433594"/>
                  <a:pt x="1153761" y="433594"/>
                </a:cubicBezTo>
                <a:lnTo>
                  <a:pt x="36725" y="433594"/>
                </a:lnTo>
                <a:lnTo>
                  <a:pt x="0" y="429892"/>
                </a:lnTo>
                <a:lnTo>
                  <a:pt x="0" y="370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F&amp;A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2AF23A28-BDA8-2F21-689E-C7FBEEE819FB}"/>
              </a:ext>
            </a:extLst>
          </p:cNvPr>
          <p:cNvSpPr/>
          <p:nvPr/>
        </p:nvSpPr>
        <p:spPr>
          <a:xfrm>
            <a:off x="1035682" y="5308611"/>
            <a:ext cx="1413723" cy="433594"/>
          </a:xfrm>
          <a:custGeom>
            <a:avLst/>
            <a:gdLst>
              <a:gd name="connsiteX0" fmla="*/ 36725 w 1370558"/>
              <a:gd name="connsiteY0" fmla="*/ 0 h 433594"/>
              <a:gd name="connsiteX1" fmla="*/ 1153761 w 1370558"/>
              <a:gd name="connsiteY1" fmla="*/ 0 h 433594"/>
              <a:gd name="connsiteX2" fmla="*/ 1370558 w 1370558"/>
              <a:gd name="connsiteY2" fmla="*/ 216797 h 433594"/>
              <a:gd name="connsiteX3" fmla="*/ 1153761 w 1370558"/>
              <a:gd name="connsiteY3" fmla="*/ 433594 h 433594"/>
              <a:gd name="connsiteX4" fmla="*/ 36725 w 1370558"/>
              <a:gd name="connsiteY4" fmla="*/ 433594 h 433594"/>
              <a:gd name="connsiteX5" fmla="*/ 0 w 1370558"/>
              <a:gd name="connsiteY5" fmla="*/ 429892 h 433594"/>
              <a:gd name="connsiteX6" fmla="*/ 0 w 1370558"/>
              <a:gd name="connsiteY6" fmla="*/ 3702 h 43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0558" h="433594">
                <a:moveTo>
                  <a:pt x="36725" y="0"/>
                </a:moveTo>
                <a:lnTo>
                  <a:pt x="1153761" y="0"/>
                </a:lnTo>
                <a:cubicBezTo>
                  <a:pt x="1273495" y="0"/>
                  <a:pt x="1370558" y="97063"/>
                  <a:pt x="1370558" y="216797"/>
                </a:cubicBezTo>
                <a:cubicBezTo>
                  <a:pt x="1370558" y="336531"/>
                  <a:pt x="1273495" y="433594"/>
                  <a:pt x="1153761" y="433594"/>
                </a:cubicBezTo>
                <a:lnTo>
                  <a:pt x="36725" y="433594"/>
                </a:lnTo>
                <a:lnTo>
                  <a:pt x="0" y="429892"/>
                </a:lnTo>
                <a:lnTo>
                  <a:pt x="0" y="37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Cross Functional</a:t>
            </a:r>
          </a:p>
        </p:txBody>
      </p:sp>
      <p:cxnSp>
        <p:nvCxnSpPr>
          <p:cNvPr id="15" name="Google Shape;148;p10">
            <a:extLst>
              <a:ext uri="{FF2B5EF4-FFF2-40B4-BE49-F238E27FC236}">
                <a16:creationId xmlns:a16="http://schemas.microsoft.com/office/drawing/2014/main" id="{64A2A752-0F08-C6DF-786B-AF8FC6627D94}"/>
              </a:ext>
            </a:extLst>
          </p:cNvPr>
          <p:cNvCxnSpPr>
            <a:cxnSpLocks/>
          </p:cNvCxnSpPr>
          <p:nvPr/>
        </p:nvCxnSpPr>
        <p:spPr>
          <a:xfrm flipV="1">
            <a:off x="1035682" y="4188827"/>
            <a:ext cx="0" cy="1553378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49;p10">
            <a:extLst>
              <a:ext uri="{FF2B5EF4-FFF2-40B4-BE49-F238E27FC236}">
                <a16:creationId xmlns:a16="http://schemas.microsoft.com/office/drawing/2014/main" id="{A25B69A1-E15D-6FEB-7012-FE7D0BE90751}"/>
              </a:ext>
            </a:extLst>
          </p:cNvPr>
          <p:cNvSpPr txBox="1"/>
          <p:nvPr/>
        </p:nvSpPr>
        <p:spPr>
          <a:xfrm rot="16200000">
            <a:off x="323749" y="3342331"/>
            <a:ext cx="1381605" cy="639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3600" dirty="0">
                <a:solidFill>
                  <a:schemeClr val="accent1"/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2029</a:t>
            </a:r>
            <a:endParaRPr sz="36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48" name="Google Shape;148;p10"/>
          <p:cNvCxnSpPr>
            <a:cxnSpLocks/>
          </p:cNvCxnSpPr>
          <p:nvPr/>
        </p:nvCxnSpPr>
        <p:spPr>
          <a:xfrm flipV="1">
            <a:off x="1467224" y="3647407"/>
            <a:ext cx="9783028" cy="6770"/>
          </a:xfrm>
          <a:prstGeom prst="straightConnector1">
            <a:avLst/>
          </a:prstGeom>
          <a:noFill/>
          <a:ln w="38100" cap="flat" cmpd="sng">
            <a:gradFill flip="none" rotWithShape="1">
              <a:gsLst>
                <a:gs pos="0">
                  <a:schemeClr val="accent1"/>
                </a:gs>
                <a:gs pos="49000">
                  <a:schemeClr val="accent3"/>
                </a:gs>
                <a:gs pos="100000">
                  <a:schemeClr val="accent4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62E8003-FC2D-C0F9-C572-A5A05B1B565B}"/>
              </a:ext>
            </a:extLst>
          </p:cNvPr>
          <p:cNvSpPr/>
          <p:nvPr/>
        </p:nvSpPr>
        <p:spPr>
          <a:xfrm>
            <a:off x="1467224" y="3353138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Aug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6AA680B-8FAC-DA2C-55B7-14147D277608}"/>
              </a:ext>
            </a:extLst>
          </p:cNvPr>
          <p:cNvSpPr/>
          <p:nvPr/>
        </p:nvSpPr>
        <p:spPr>
          <a:xfrm>
            <a:off x="3462906" y="3336318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Sep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4C95C67-2834-3800-29BF-27ECCED6301C}"/>
              </a:ext>
            </a:extLst>
          </p:cNvPr>
          <p:cNvSpPr/>
          <p:nvPr/>
        </p:nvSpPr>
        <p:spPr>
          <a:xfrm>
            <a:off x="5641647" y="3360715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Oct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2F919DA-26C1-0277-6BA3-1A49609A4BF9}"/>
              </a:ext>
            </a:extLst>
          </p:cNvPr>
          <p:cNvSpPr/>
          <p:nvPr/>
        </p:nvSpPr>
        <p:spPr>
          <a:xfrm>
            <a:off x="7519347" y="3354448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Nov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0E178E-D84A-17A3-DDAA-AE1DC45078FD}"/>
              </a:ext>
            </a:extLst>
          </p:cNvPr>
          <p:cNvSpPr/>
          <p:nvPr/>
        </p:nvSpPr>
        <p:spPr>
          <a:xfrm>
            <a:off x="9698875" y="3310666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Dec</a:t>
            </a:r>
          </a:p>
        </p:txBody>
      </p:sp>
      <p:cxnSp>
        <p:nvCxnSpPr>
          <p:cNvPr id="35" name="Google Shape;177;p10">
            <a:extLst>
              <a:ext uri="{FF2B5EF4-FFF2-40B4-BE49-F238E27FC236}">
                <a16:creationId xmlns:a16="http://schemas.microsoft.com/office/drawing/2014/main" id="{CD8F7777-03BE-4722-0CD2-4160540C2319}"/>
              </a:ext>
            </a:extLst>
          </p:cNvPr>
          <p:cNvCxnSpPr>
            <a:cxnSpLocks/>
          </p:cNvCxnSpPr>
          <p:nvPr/>
        </p:nvCxnSpPr>
        <p:spPr>
          <a:xfrm flipV="1">
            <a:off x="4828817" y="3661324"/>
            <a:ext cx="0" cy="1721163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7" name="Google Shape;177;p10">
            <a:extLst>
              <a:ext uri="{FF2B5EF4-FFF2-40B4-BE49-F238E27FC236}">
                <a16:creationId xmlns:a16="http://schemas.microsoft.com/office/drawing/2014/main" id="{7375DD15-FB34-C378-6203-35A060DE2287}"/>
              </a:ext>
            </a:extLst>
          </p:cNvPr>
          <p:cNvCxnSpPr>
            <a:cxnSpLocks/>
          </p:cNvCxnSpPr>
          <p:nvPr/>
        </p:nvCxnSpPr>
        <p:spPr>
          <a:xfrm flipV="1">
            <a:off x="9553046" y="3647407"/>
            <a:ext cx="0" cy="1721163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A260B9-7683-AA17-1458-C6B6BACBB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BD9702ED-4300-6729-0493-0717875A09ED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" name="Google Shape;191;p11"/>
          <p:cNvGraphicFramePr/>
          <p:nvPr>
            <p:extLst>
              <p:ext uri="{D42A27DB-BD31-4B8C-83A1-F6EECF244321}">
                <p14:modId xmlns:p14="http://schemas.microsoft.com/office/powerpoint/2010/main" val="87519386"/>
              </p:ext>
            </p:extLst>
          </p:nvPr>
        </p:nvGraphicFramePr>
        <p:xfrm>
          <a:off x="838200" y="1551702"/>
          <a:ext cx="10515601" cy="39416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33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1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1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Purpose</a:t>
                      </a:r>
                      <a:endParaRPr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Acquirer</a:t>
                      </a:r>
                      <a:endParaRPr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Acquiree</a:t>
                      </a:r>
                      <a:endParaRPr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Job Posting and Application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iCims – Corporate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Taleo – Corporate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Talent Assessment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The Predicted Index (for managers only)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PeopleAnswers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I9/WOTC/Unemployment Claims/Employment Verification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Equifax, eVerify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Equifax, eVerify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New Hire Processing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PayCom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Lawson MSS/UltiPro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Payroll Processing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PayCom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UltiPro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Garnishments &amp; Payroll Tax Filing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Paycom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Lawson/UltiPro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Learning Management System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World Manager on North Portal (Fox Central)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CornerStone (CheesecakeU)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Travel Reservations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Concur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Plaza Travel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Expense Reports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Concur</a:t>
                      </a:r>
                      <a:endParaRPr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BAML GRAM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Title 10">
            <a:extLst>
              <a:ext uri="{FF2B5EF4-FFF2-40B4-BE49-F238E27FC236}">
                <a16:creationId xmlns:a16="http://schemas.microsoft.com/office/drawing/2014/main" id="{8A9AF51A-48BD-4E1B-7F97-C3819ABD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Verdana"/>
              </a:rPr>
              <a:t>Employee-Facing Systems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0DE09C-7190-BC74-E5B9-BE0644556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DE840BD7-E8FE-3299-D491-D2A4E42125B6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91;p11">
            <a:extLst>
              <a:ext uri="{FF2B5EF4-FFF2-40B4-BE49-F238E27FC236}">
                <a16:creationId xmlns:a16="http://schemas.microsoft.com/office/drawing/2014/main" id="{3E74C0D4-A985-CB19-567B-567FDA72A3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7466453"/>
              </p:ext>
            </p:extLst>
          </p:nvPr>
        </p:nvGraphicFramePr>
        <p:xfrm>
          <a:off x="838200" y="1551702"/>
          <a:ext cx="10515601" cy="43358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33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1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1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Purpose</a:t>
                      </a:r>
                      <a:endParaRPr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Acquirer</a:t>
                      </a:r>
                      <a:endParaRPr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Acquiree</a:t>
                      </a:r>
                      <a:endParaRPr sz="17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Accounting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Great Plains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Lawson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Planning &amp; Financial Reports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Adaptive Insights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Cognos, BOARD, Hyperion FM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Check Printing Software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None used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MHC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Fixed Assets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Sage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Lawson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Data Poll/ESB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Mirus</a:t>
                      </a:r>
                      <a:endParaRPr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iWay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BI Dashboard/Operational Reporting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Mirus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Micro Strategy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Workers’ Comp Reporting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Manual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Verdana"/>
                          <a:cs typeface="Verdana"/>
                          <a:sym typeface="Verdana"/>
                        </a:rPr>
                        <a:t>Corvel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Utilities Payments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None used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Verdana"/>
                          <a:cs typeface="Verdana"/>
                          <a:sym typeface="Verdana"/>
                        </a:rPr>
                        <a:t>eCova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Systems Management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Manage Engine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Verdana"/>
                          <a:cs typeface="Verdana"/>
                          <a:sym typeface="Verdana"/>
                        </a:rPr>
                        <a:t>LanDesk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416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Wi-Fi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Cisco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Verdana"/>
                          <a:cs typeface="Verdana"/>
                          <a:sym typeface="Verdana"/>
                        </a:rPr>
                        <a:t>Cisco</a:t>
                      </a:r>
                      <a:endParaRPr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89658" marR="89658" marT="60970" marB="609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4836360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060342E5-69D4-DA29-B724-556BD4C9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Verdana"/>
              </a:rPr>
              <a:t>Other Systems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3054B0-85BC-E907-7391-5E000387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49402BE9-1CA8-2084-765F-56A511B08108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Google Shape;236;p13">
            <a:extLst>
              <a:ext uri="{FF2B5EF4-FFF2-40B4-BE49-F238E27FC236}">
                <a16:creationId xmlns:a16="http://schemas.microsoft.com/office/drawing/2014/main" id="{9D3B4158-A3BF-026A-0CFD-226CB2AF7DBD}"/>
              </a:ext>
            </a:extLst>
          </p:cNvPr>
          <p:cNvCxnSpPr>
            <a:cxnSpLocks/>
          </p:cNvCxnSpPr>
          <p:nvPr/>
        </p:nvCxnSpPr>
        <p:spPr>
          <a:xfrm>
            <a:off x="8785653" y="3652516"/>
            <a:ext cx="0" cy="8172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9" name="Google Shape;257;p13">
            <a:extLst>
              <a:ext uri="{FF2B5EF4-FFF2-40B4-BE49-F238E27FC236}">
                <a16:creationId xmlns:a16="http://schemas.microsoft.com/office/drawing/2014/main" id="{F5B8737A-4C20-4425-21C6-3FAE1F157DED}"/>
              </a:ext>
            </a:extLst>
          </p:cNvPr>
          <p:cNvSpPr/>
          <p:nvPr/>
        </p:nvSpPr>
        <p:spPr>
          <a:xfrm>
            <a:off x="6675478" y="911961"/>
            <a:ext cx="2254421" cy="70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043" tIns="43043" rIns="43043" bIns="43043" anchor="t" anchorCtr="0">
            <a:spAutoFit/>
          </a:bodyPr>
          <a:lstStyle/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6/01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SteerCo: Structure 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  <a:sym typeface="Verdana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6/19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Consulting Proposal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6/20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SteerCo: Guiding Principles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7/03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SteerCo: Future State – Critical Paths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8/09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SteerCo: Review of Kickoff Deck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0" name="Google Shape;257;p13">
            <a:extLst>
              <a:ext uri="{FF2B5EF4-FFF2-40B4-BE49-F238E27FC236}">
                <a16:creationId xmlns:a16="http://schemas.microsoft.com/office/drawing/2014/main" id="{64294F2F-A5EE-E6C1-981B-85918652AD5F}"/>
              </a:ext>
            </a:extLst>
          </p:cNvPr>
          <p:cNvSpPr/>
          <p:nvPr/>
        </p:nvSpPr>
        <p:spPr>
          <a:xfrm>
            <a:off x="8908495" y="911961"/>
            <a:ext cx="2588488" cy="70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043" tIns="43043" rIns="43043" bIns="43043" anchor="t" anchorCtr="0">
            <a:spAutoFit/>
          </a:bodyPr>
          <a:lstStyle/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8/28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IMO Team Kickoff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9/18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SteerCo: Pre &amp; Post Activities &amp; Prioritization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10/22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SteerCo: Risk Mitigation Plan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11/6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Scope review of each Function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9525" lvl="1"/>
            <a:r>
              <a:rPr lang="en-US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11/29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sym typeface="Verdana"/>
              </a:rPr>
              <a:t> – SteerCo: Staffing &amp; Budget</a:t>
            </a:r>
            <a:endParaRPr sz="8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87" name="Google Shape;221;p13">
            <a:extLst>
              <a:ext uri="{FF2B5EF4-FFF2-40B4-BE49-F238E27FC236}">
                <a16:creationId xmlns:a16="http://schemas.microsoft.com/office/drawing/2014/main" id="{AA283541-6354-08C8-F047-2B775DEF8416}"/>
              </a:ext>
            </a:extLst>
          </p:cNvPr>
          <p:cNvCxnSpPr>
            <a:cxnSpLocks/>
          </p:cNvCxnSpPr>
          <p:nvPr/>
        </p:nvCxnSpPr>
        <p:spPr>
          <a:xfrm>
            <a:off x="4577796" y="3654177"/>
            <a:ext cx="0" cy="818787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21;p13">
            <a:extLst>
              <a:ext uri="{FF2B5EF4-FFF2-40B4-BE49-F238E27FC236}">
                <a16:creationId xmlns:a16="http://schemas.microsoft.com/office/drawing/2014/main" id="{D977E0A6-2102-6C7D-6994-28738FF4596A}"/>
              </a:ext>
            </a:extLst>
          </p:cNvPr>
          <p:cNvCxnSpPr>
            <a:cxnSpLocks/>
          </p:cNvCxnSpPr>
          <p:nvPr/>
        </p:nvCxnSpPr>
        <p:spPr>
          <a:xfrm>
            <a:off x="5878481" y="3654177"/>
            <a:ext cx="0" cy="818787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10;p13">
            <a:extLst>
              <a:ext uri="{FF2B5EF4-FFF2-40B4-BE49-F238E27FC236}">
                <a16:creationId xmlns:a16="http://schemas.microsoft.com/office/drawing/2014/main" id="{7B1A14C1-D09B-32AC-7E16-6736F3F8D04B}"/>
              </a:ext>
            </a:extLst>
          </p:cNvPr>
          <p:cNvCxnSpPr>
            <a:cxnSpLocks/>
          </p:cNvCxnSpPr>
          <p:nvPr/>
        </p:nvCxnSpPr>
        <p:spPr>
          <a:xfrm flipH="1" flipV="1">
            <a:off x="2963884" y="2826177"/>
            <a:ext cx="1034" cy="8280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Google Shape;217;p13">
            <a:extLst>
              <a:ext uri="{FF2B5EF4-FFF2-40B4-BE49-F238E27FC236}">
                <a16:creationId xmlns:a16="http://schemas.microsoft.com/office/drawing/2014/main" id="{968BB3DA-1036-1AB1-3DC4-8EE9EA987AEA}"/>
              </a:ext>
            </a:extLst>
          </p:cNvPr>
          <p:cNvCxnSpPr>
            <a:cxnSpLocks/>
          </p:cNvCxnSpPr>
          <p:nvPr/>
        </p:nvCxnSpPr>
        <p:spPr>
          <a:xfrm flipV="1">
            <a:off x="3356795" y="1903377"/>
            <a:ext cx="0" cy="1750799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Google Shape;220;p13">
            <a:extLst>
              <a:ext uri="{FF2B5EF4-FFF2-40B4-BE49-F238E27FC236}">
                <a16:creationId xmlns:a16="http://schemas.microsoft.com/office/drawing/2014/main" id="{56BB5507-4ED4-D093-B332-78E37E025D05}"/>
              </a:ext>
            </a:extLst>
          </p:cNvPr>
          <p:cNvSpPr txBox="1"/>
          <p:nvPr/>
        </p:nvSpPr>
        <p:spPr>
          <a:xfrm>
            <a:off x="2779635" y="3166406"/>
            <a:ext cx="417307" cy="223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accent1"/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17</a:t>
            </a:r>
            <a:endParaRPr sz="9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Google Shape;229;p13">
            <a:extLst>
              <a:ext uri="{FF2B5EF4-FFF2-40B4-BE49-F238E27FC236}">
                <a16:creationId xmlns:a16="http://schemas.microsoft.com/office/drawing/2014/main" id="{40C71643-9687-97AC-0F70-C527CB3E288E}"/>
              </a:ext>
            </a:extLst>
          </p:cNvPr>
          <p:cNvSpPr txBox="1"/>
          <p:nvPr/>
        </p:nvSpPr>
        <p:spPr>
          <a:xfrm>
            <a:off x="6954451" y="2404191"/>
            <a:ext cx="1156777" cy="36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Kickoff w/ Acquiree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8" name="Google Shape;234;p13">
            <a:extLst>
              <a:ext uri="{FF2B5EF4-FFF2-40B4-BE49-F238E27FC236}">
                <a16:creationId xmlns:a16="http://schemas.microsoft.com/office/drawing/2014/main" id="{15B78B71-3DF0-DB83-7F55-7E4BB38F3A8D}"/>
              </a:ext>
            </a:extLst>
          </p:cNvPr>
          <p:cNvCxnSpPr>
            <a:cxnSpLocks/>
          </p:cNvCxnSpPr>
          <p:nvPr/>
        </p:nvCxnSpPr>
        <p:spPr>
          <a:xfrm rot="10800000">
            <a:off x="9566002" y="2826177"/>
            <a:ext cx="0" cy="8280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" name="Google Shape;235;p13">
            <a:extLst>
              <a:ext uri="{FF2B5EF4-FFF2-40B4-BE49-F238E27FC236}">
                <a16:creationId xmlns:a16="http://schemas.microsoft.com/office/drawing/2014/main" id="{D340BE9A-18B2-FE72-0C2D-28C41DBBD788}"/>
              </a:ext>
            </a:extLst>
          </p:cNvPr>
          <p:cNvSpPr txBox="1"/>
          <p:nvPr/>
        </p:nvSpPr>
        <p:spPr>
          <a:xfrm>
            <a:off x="8953591" y="2404191"/>
            <a:ext cx="1224823" cy="36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Effective 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Date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4" name="Google Shape;240;p13">
            <a:extLst>
              <a:ext uri="{FF2B5EF4-FFF2-40B4-BE49-F238E27FC236}">
                <a16:creationId xmlns:a16="http://schemas.microsoft.com/office/drawing/2014/main" id="{E347FFDE-05EF-A641-DFE6-8DB9C9A3AF49}"/>
              </a:ext>
            </a:extLst>
          </p:cNvPr>
          <p:cNvCxnSpPr>
            <a:cxnSpLocks/>
          </p:cNvCxnSpPr>
          <p:nvPr/>
        </p:nvCxnSpPr>
        <p:spPr>
          <a:xfrm rot="10800000">
            <a:off x="7532840" y="2826177"/>
            <a:ext cx="0" cy="828000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241;p13">
            <a:extLst>
              <a:ext uri="{FF2B5EF4-FFF2-40B4-BE49-F238E27FC236}">
                <a16:creationId xmlns:a16="http://schemas.microsoft.com/office/drawing/2014/main" id="{1E4317D8-B41A-987E-DE03-880117C57C4C}"/>
              </a:ext>
            </a:extLst>
          </p:cNvPr>
          <p:cNvSpPr txBox="1"/>
          <p:nvPr/>
        </p:nvSpPr>
        <p:spPr>
          <a:xfrm>
            <a:off x="7943437" y="2404191"/>
            <a:ext cx="1156777" cy="36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Roadshow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“Me Issues”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FB6E6E02-F275-1434-4EFC-9185F8BDB0C8}"/>
              </a:ext>
            </a:extLst>
          </p:cNvPr>
          <p:cNvGrpSpPr/>
          <p:nvPr/>
        </p:nvGrpSpPr>
        <p:grpSpPr>
          <a:xfrm flipV="1">
            <a:off x="7652752" y="2826177"/>
            <a:ext cx="1738146" cy="828000"/>
            <a:chOff x="4981217" y="3799807"/>
            <a:chExt cx="4724229" cy="1735080"/>
          </a:xfrm>
        </p:grpSpPr>
        <p:cxnSp>
          <p:nvCxnSpPr>
            <p:cNvPr id="270" name="Google Shape;177;p10">
              <a:extLst>
                <a:ext uri="{FF2B5EF4-FFF2-40B4-BE49-F238E27FC236}">
                  <a16:creationId xmlns:a16="http://schemas.microsoft.com/office/drawing/2014/main" id="{1581A801-CA05-702B-1939-5FA4114827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217" y="3813724"/>
              <a:ext cx="0" cy="172116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177;p10">
              <a:extLst>
                <a:ext uri="{FF2B5EF4-FFF2-40B4-BE49-F238E27FC236}">
                  <a16:creationId xmlns:a16="http://schemas.microsoft.com/office/drawing/2014/main" id="{DD1E6BAA-86A9-F745-9575-05312595C6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05446" y="3799807"/>
              <a:ext cx="0" cy="172116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182;p10">
              <a:extLst>
                <a:ext uri="{FF2B5EF4-FFF2-40B4-BE49-F238E27FC236}">
                  <a16:creationId xmlns:a16="http://schemas.microsoft.com/office/drawing/2014/main" id="{BE32EBCD-EA16-F288-41AE-3D3FD6E1FBD7}"/>
                </a:ext>
              </a:extLst>
            </p:cNvPr>
            <p:cNvCxnSpPr>
              <a:cxnSpLocks/>
            </p:cNvCxnSpPr>
            <p:nvPr/>
          </p:nvCxnSpPr>
          <p:spPr>
            <a:xfrm>
              <a:off x="4981217" y="5522552"/>
              <a:ext cx="4724229" cy="0"/>
            </a:xfrm>
            <a:prstGeom prst="straightConnector1">
              <a:avLst/>
            </a:pr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oval" w="med" len="med"/>
              <a:tailEnd type="stealth" w="med" len="med"/>
            </a:ln>
          </p:spPr>
        </p:cxnSp>
      </p:grpSp>
      <p:cxnSp>
        <p:nvCxnSpPr>
          <p:cNvPr id="35" name="Google Shape;221;p13">
            <a:extLst>
              <a:ext uri="{FF2B5EF4-FFF2-40B4-BE49-F238E27FC236}">
                <a16:creationId xmlns:a16="http://schemas.microsoft.com/office/drawing/2014/main" id="{27000959-1E0B-A4B1-1453-3986F3482AE7}"/>
              </a:ext>
            </a:extLst>
          </p:cNvPr>
          <p:cNvCxnSpPr>
            <a:cxnSpLocks/>
          </p:cNvCxnSpPr>
          <p:nvPr/>
        </p:nvCxnSpPr>
        <p:spPr>
          <a:xfrm>
            <a:off x="2863047" y="3652516"/>
            <a:ext cx="0" cy="818787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4" name="Google Shape;177;p10">
            <a:extLst>
              <a:ext uri="{FF2B5EF4-FFF2-40B4-BE49-F238E27FC236}">
                <a16:creationId xmlns:a16="http://schemas.microsoft.com/office/drawing/2014/main" id="{1DB564A8-91CF-EE39-221B-594C7183B770}"/>
              </a:ext>
            </a:extLst>
          </p:cNvPr>
          <p:cNvCxnSpPr>
            <a:cxnSpLocks/>
          </p:cNvCxnSpPr>
          <p:nvPr/>
        </p:nvCxnSpPr>
        <p:spPr>
          <a:xfrm flipH="1" flipV="1">
            <a:off x="9489657" y="3662077"/>
            <a:ext cx="0" cy="1901677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75" name="Google Shape;177;p10">
            <a:extLst>
              <a:ext uri="{FF2B5EF4-FFF2-40B4-BE49-F238E27FC236}">
                <a16:creationId xmlns:a16="http://schemas.microsoft.com/office/drawing/2014/main" id="{B0017B31-2B72-3319-5297-ABA76B3A3355}"/>
              </a:ext>
            </a:extLst>
          </p:cNvPr>
          <p:cNvCxnSpPr>
            <a:cxnSpLocks/>
          </p:cNvCxnSpPr>
          <p:nvPr/>
        </p:nvCxnSpPr>
        <p:spPr>
          <a:xfrm flipH="1" flipV="1">
            <a:off x="6679641" y="3646700"/>
            <a:ext cx="0" cy="1901677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76" name="Google Shape;182;p10">
            <a:extLst>
              <a:ext uri="{FF2B5EF4-FFF2-40B4-BE49-F238E27FC236}">
                <a16:creationId xmlns:a16="http://schemas.microsoft.com/office/drawing/2014/main" id="{1F790438-45A6-C200-EF00-9A5F0D825857}"/>
              </a:ext>
            </a:extLst>
          </p:cNvPr>
          <p:cNvCxnSpPr>
            <a:cxnSpLocks/>
          </p:cNvCxnSpPr>
          <p:nvPr/>
        </p:nvCxnSpPr>
        <p:spPr>
          <a:xfrm flipH="1">
            <a:off x="6679641" y="5550125"/>
            <a:ext cx="2810016" cy="0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75000"/>
              </a:schemeClr>
            </a:solidFill>
            <a:prstDash val="solid"/>
            <a:round/>
            <a:headEnd type="oval" w="med" len="med"/>
            <a:tailEnd type="stealth" w="med" len="med"/>
          </a:ln>
        </p:spPr>
      </p:cxn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154EF1DC-D225-6586-E0F6-252E72ED39E4}"/>
              </a:ext>
            </a:extLst>
          </p:cNvPr>
          <p:cNvGrpSpPr/>
          <p:nvPr/>
        </p:nvGrpSpPr>
        <p:grpSpPr>
          <a:xfrm>
            <a:off x="9722779" y="3646699"/>
            <a:ext cx="1430038" cy="1917053"/>
            <a:chOff x="4981217" y="3799807"/>
            <a:chExt cx="4724229" cy="1735080"/>
          </a:xfrm>
        </p:grpSpPr>
        <p:cxnSp>
          <p:nvCxnSpPr>
            <p:cNvPr id="278" name="Google Shape;177;p10">
              <a:extLst>
                <a:ext uri="{FF2B5EF4-FFF2-40B4-BE49-F238E27FC236}">
                  <a16:creationId xmlns:a16="http://schemas.microsoft.com/office/drawing/2014/main" id="{41AB19AD-A903-0CB0-311B-448343B103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217" y="3813724"/>
              <a:ext cx="0" cy="172116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177;p10">
              <a:extLst>
                <a:ext uri="{FF2B5EF4-FFF2-40B4-BE49-F238E27FC236}">
                  <a16:creationId xmlns:a16="http://schemas.microsoft.com/office/drawing/2014/main" id="{95FFBE81-5ABE-914B-4B76-94A3C288DB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05446" y="3799807"/>
              <a:ext cx="0" cy="172116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182;p10">
              <a:extLst>
                <a:ext uri="{FF2B5EF4-FFF2-40B4-BE49-F238E27FC236}">
                  <a16:creationId xmlns:a16="http://schemas.microsoft.com/office/drawing/2014/main" id="{967DC3FB-4A0D-39EE-01FC-D6D3ECDE6EC6}"/>
                </a:ext>
              </a:extLst>
            </p:cNvPr>
            <p:cNvCxnSpPr>
              <a:cxnSpLocks/>
            </p:cNvCxnSpPr>
            <p:nvPr/>
          </p:nvCxnSpPr>
          <p:spPr>
            <a:xfrm>
              <a:off x="4981217" y="5522552"/>
              <a:ext cx="4724229" cy="0"/>
            </a:xfrm>
            <a:prstGeom prst="straightConnector1">
              <a:avLst/>
            </a:pr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oval" w="med" len="med"/>
              <a:tailEnd type="stealth" w="med" len="med"/>
            </a:ln>
          </p:spPr>
        </p:cxnSp>
      </p:grpSp>
      <p:cxnSp>
        <p:nvCxnSpPr>
          <p:cNvPr id="17" name="Google Shape;148;p10">
            <a:extLst>
              <a:ext uri="{FF2B5EF4-FFF2-40B4-BE49-F238E27FC236}">
                <a16:creationId xmlns:a16="http://schemas.microsoft.com/office/drawing/2014/main" id="{5EE8C52B-C689-9206-08F1-D618AEABC226}"/>
              </a:ext>
            </a:extLst>
          </p:cNvPr>
          <p:cNvCxnSpPr>
            <a:cxnSpLocks/>
          </p:cNvCxnSpPr>
          <p:nvPr/>
        </p:nvCxnSpPr>
        <p:spPr>
          <a:xfrm flipV="1">
            <a:off x="953794" y="1480110"/>
            <a:ext cx="0" cy="2174067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4987AA97-976C-CAD0-DE61-DC77BE723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Milestones/Key Activities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C5EF0492-B4D5-0C59-CD4C-532F43981B34}"/>
              </a:ext>
            </a:extLst>
          </p:cNvPr>
          <p:cNvSpPr/>
          <p:nvPr/>
        </p:nvSpPr>
        <p:spPr>
          <a:xfrm>
            <a:off x="953794" y="1473351"/>
            <a:ext cx="1413723" cy="433594"/>
          </a:xfrm>
          <a:custGeom>
            <a:avLst/>
            <a:gdLst>
              <a:gd name="connsiteX0" fmla="*/ 36725 w 1370558"/>
              <a:gd name="connsiteY0" fmla="*/ 0 h 433594"/>
              <a:gd name="connsiteX1" fmla="*/ 1153761 w 1370558"/>
              <a:gd name="connsiteY1" fmla="*/ 0 h 433594"/>
              <a:gd name="connsiteX2" fmla="*/ 1370558 w 1370558"/>
              <a:gd name="connsiteY2" fmla="*/ 216797 h 433594"/>
              <a:gd name="connsiteX3" fmla="*/ 1153761 w 1370558"/>
              <a:gd name="connsiteY3" fmla="*/ 433594 h 433594"/>
              <a:gd name="connsiteX4" fmla="*/ 36725 w 1370558"/>
              <a:gd name="connsiteY4" fmla="*/ 433594 h 433594"/>
              <a:gd name="connsiteX5" fmla="*/ 0 w 1370558"/>
              <a:gd name="connsiteY5" fmla="*/ 429892 h 433594"/>
              <a:gd name="connsiteX6" fmla="*/ 0 w 1370558"/>
              <a:gd name="connsiteY6" fmla="*/ 3702 h 43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0558" h="433594">
                <a:moveTo>
                  <a:pt x="36725" y="0"/>
                </a:moveTo>
                <a:lnTo>
                  <a:pt x="1153761" y="0"/>
                </a:lnTo>
                <a:cubicBezTo>
                  <a:pt x="1273495" y="0"/>
                  <a:pt x="1370558" y="97063"/>
                  <a:pt x="1370558" y="216797"/>
                </a:cubicBezTo>
                <a:cubicBezTo>
                  <a:pt x="1370558" y="336531"/>
                  <a:pt x="1273495" y="433594"/>
                  <a:pt x="1153761" y="433594"/>
                </a:cubicBezTo>
                <a:lnTo>
                  <a:pt x="36725" y="433594"/>
                </a:lnTo>
                <a:lnTo>
                  <a:pt x="0" y="429892"/>
                </a:lnTo>
                <a:lnTo>
                  <a:pt x="0" y="370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Executive Team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6D1F0B4-FE29-8484-91B2-7237A422F9B1}"/>
              </a:ext>
            </a:extLst>
          </p:cNvPr>
          <p:cNvSpPr/>
          <p:nvPr/>
        </p:nvSpPr>
        <p:spPr>
          <a:xfrm>
            <a:off x="953794" y="5308611"/>
            <a:ext cx="1413723" cy="433594"/>
          </a:xfrm>
          <a:custGeom>
            <a:avLst/>
            <a:gdLst>
              <a:gd name="connsiteX0" fmla="*/ 36725 w 1370558"/>
              <a:gd name="connsiteY0" fmla="*/ 0 h 433594"/>
              <a:gd name="connsiteX1" fmla="*/ 1153761 w 1370558"/>
              <a:gd name="connsiteY1" fmla="*/ 0 h 433594"/>
              <a:gd name="connsiteX2" fmla="*/ 1370558 w 1370558"/>
              <a:gd name="connsiteY2" fmla="*/ 216797 h 433594"/>
              <a:gd name="connsiteX3" fmla="*/ 1153761 w 1370558"/>
              <a:gd name="connsiteY3" fmla="*/ 433594 h 433594"/>
              <a:gd name="connsiteX4" fmla="*/ 36725 w 1370558"/>
              <a:gd name="connsiteY4" fmla="*/ 433594 h 433594"/>
              <a:gd name="connsiteX5" fmla="*/ 0 w 1370558"/>
              <a:gd name="connsiteY5" fmla="*/ 429892 h 433594"/>
              <a:gd name="connsiteX6" fmla="*/ 0 w 1370558"/>
              <a:gd name="connsiteY6" fmla="*/ 3702 h 43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0558" h="433594">
                <a:moveTo>
                  <a:pt x="36725" y="0"/>
                </a:moveTo>
                <a:lnTo>
                  <a:pt x="1153761" y="0"/>
                </a:lnTo>
                <a:cubicBezTo>
                  <a:pt x="1273495" y="0"/>
                  <a:pt x="1370558" y="97063"/>
                  <a:pt x="1370558" y="216797"/>
                </a:cubicBezTo>
                <a:cubicBezTo>
                  <a:pt x="1370558" y="336531"/>
                  <a:pt x="1273495" y="433594"/>
                  <a:pt x="1153761" y="433594"/>
                </a:cubicBezTo>
                <a:lnTo>
                  <a:pt x="36725" y="433594"/>
                </a:lnTo>
                <a:lnTo>
                  <a:pt x="0" y="429892"/>
                </a:lnTo>
                <a:lnTo>
                  <a:pt x="0" y="37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Core Team</a:t>
            </a:r>
          </a:p>
        </p:txBody>
      </p:sp>
      <p:sp>
        <p:nvSpPr>
          <p:cNvPr id="8" name="Google Shape;149;p10">
            <a:extLst>
              <a:ext uri="{FF2B5EF4-FFF2-40B4-BE49-F238E27FC236}">
                <a16:creationId xmlns:a16="http://schemas.microsoft.com/office/drawing/2014/main" id="{5736BA44-5499-54F3-1E9B-0B13B1BD5F79}"/>
              </a:ext>
            </a:extLst>
          </p:cNvPr>
          <p:cNvSpPr txBox="1"/>
          <p:nvPr/>
        </p:nvSpPr>
        <p:spPr>
          <a:xfrm>
            <a:off x="1270895" y="4018451"/>
            <a:ext cx="766891" cy="3928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2029</a:t>
            </a:r>
            <a:endParaRPr sz="2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Google Shape;148;p10">
            <a:extLst>
              <a:ext uri="{FF2B5EF4-FFF2-40B4-BE49-F238E27FC236}">
                <a16:creationId xmlns:a16="http://schemas.microsoft.com/office/drawing/2014/main" id="{F1AF7196-6660-9EE9-6E86-3BEDC6D5C2C0}"/>
              </a:ext>
            </a:extLst>
          </p:cNvPr>
          <p:cNvCxnSpPr>
            <a:cxnSpLocks/>
          </p:cNvCxnSpPr>
          <p:nvPr/>
        </p:nvCxnSpPr>
        <p:spPr>
          <a:xfrm>
            <a:off x="953794" y="3654177"/>
            <a:ext cx="10543189" cy="0"/>
          </a:xfrm>
          <a:prstGeom prst="straightConnector1">
            <a:avLst/>
          </a:prstGeom>
          <a:noFill/>
          <a:ln w="38100" cap="flat" cmpd="sng">
            <a:gradFill flip="none" rotWithShape="1">
              <a:gsLst>
                <a:gs pos="0">
                  <a:schemeClr val="accent1"/>
                </a:gs>
                <a:gs pos="49000">
                  <a:schemeClr val="accent3"/>
                </a:gs>
                <a:gs pos="100000">
                  <a:schemeClr val="accent4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" name="Google Shape;171;p10">
            <a:extLst>
              <a:ext uri="{FF2B5EF4-FFF2-40B4-BE49-F238E27FC236}">
                <a16:creationId xmlns:a16="http://schemas.microsoft.com/office/drawing/2014/main" id="{0D556576-52FD-F283-1670-1BE690F66C53}"/>
              </a:ext>
            </a:extLst>
          </p:cNvPr>
          <p:cNvSpPr txBox="1"/>
          <p:nvPr/>
        </p:nvSpPr>
        <p:spPr>
          <a:xfrm>
            <a:off x="8359873" y="3692631"/>
            <a:ext cx="787486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accent1"/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6/7</a:t>
            </a:r>
            <a:endParaRPr sz="9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1161F7-0E3D-50F9-DEBD-10CF292B7B15}"/>
              </a:ext>
            </a:extLst>
          </p:cNvPr>
          <p:cNvSpPr/>
          <p:nvPr/>
        </p:nvSpPr>
        <p:spPr>
          <a:xfrm>
            <a:off x="4726172" y="3367386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Oct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08B5A6-159B-ED23-870B-C82C2C49F17B}"/>
              </a:ext>
            </a:extLst>
          </p:cNvPr>
          <p:cNvSpPr/>
          <p:nvPr/>
        </p:nvSpPr>
        <p:spPr>
          <a:xfrm>
            <a:off x="10572631" y="3367386"/>
            <a:ext cx="602082" cy="6020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Dec</a:t>
            </a: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E2C07BB2-218F-9D3C-8C99-1A533EC42D83}"/>
              </a:ext>
            </a:extLst>
          </p:cNvPr>
          <p:cNvSpPr/>
          <p:nvPr/>
        </p:nvSpPr>
        <p:spPr>
          <a:xfrm>
            <a:off x="3055754" y="3367386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Jun</a:t>
            </a:r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35883EE4-2C47-F817-AC6B-A16102D95C0E}"/>
              </a:ext>
            </a:extLst>
          </p:cNvPr>
          <p:cNvSpPr/>
          <p:nvPr/>
        </p:nvSpPr>
        <p:spPr>
          <a:xfrm>
            <a:off x="3890963" y="3367386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Aug</a:t>
            </a:r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7AAE6169-6117-7A16-A1D0-146CAD4672C1}"/>
              </a:ext>
            </a:extLst>
          </p:cNvPr>
          <p:cNvSpPr/>
          <p:nvPr/>
        </p:nvSpPr>
        <p:spPr>
          <a:xfrm>
            <a:off x="5561381" y="3367386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Dec</a:t>
            </a:r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A95B40D5-06C1-D6F3-CED2-159E6B3018B6}"/>
              </a:ext>
            </a:extLst>
          </p:cNvPr>
          <p:cNvSpPr/>
          <p:nvPr/>
        </p:nvSpPr>
        <p:spPr>
          <a:xfrm>
            <a:off x="6396590" y="3367386"/>
            <a:ext cx="602082" cy="6020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Feb</a:t>
            </a: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1A2DF288-24A6-5723-2F31-FF4CA42D7909}"/>
              </a:ext>
            </a:extLst>
          </p:cNvPr>
          <p:cNvSpPr/>
          <p:nvPr/>
        </p:nvSpPr>
        <p:spPr>
          <a:xfrm>
            <a:off x="7231799" y="3367386"/>
            <a:ext cx="602082" cy="6020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Apr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2850462-5F0E-FC6B-0DF7-D7B83846FCFC}"/>
              </a:ext>
            </a:extLst>
          </p:cNvPr>
          <p:cNvSpPr/>
          <p:nvPr/>
        </p:nvSpPr>
        <p:spPr>
          <a:xfrm>
            <a:off x="8067008" y="3367386"/>
            <a:ext cx="602082" cy="6020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Jun</a:t>
            </a: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EA1CFBD0-13A7-EDAF-3C31-7382DE92BBD4}"/>
              </a:ext>
            </a:extLst>
          </p:cNvPr>
          <p:cNvSpPr/>
          <p:nvPr/>
        </p:nvSpPr>
        <p:spPr>
          <a:xfrm>
            <a:off x="8902217" y="3367386"/>
            <a:ext cx="602082" cy="6020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Aug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4C12C9E6-06C2-D563-FD39-D181EB7AB140}"/>
              </a:ext>
            </a:extLst>
          </p:cNvPr>
          <p:cNvSpPr/>
          <p:nvPr/>
        </p:nvSpPr>
        <p:spPr>
          <a:xfrm>
            <a:off x="9737426" y="3367386"/>
            <a:ext cx="602082" cy="6020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Oct</a:t>
            </a:r>
          </a:p>
        </p:txBody>
      </p:sp>
      <p:cxnSp>
        <p:nvCxnSpPr>
          <p:cNvPr id="204" name="Google Shape;148;p10">
            <a:extLst>
              <a:ext uri="{FF2B5EF4-FFF2-40B4-BE49-F238E27FC236}">
                <a16:creationId xmlns:a16="http://schemas.microsoft.com/office/drawing/2014/main" id="{875B84AD-DBFF-6546-775B-AAFD91657DE0}"/>
              </a:ext>
            </a:extLst>
          </p:cNvPr>
          <p:cNvCxnSpPr>
            <a:cxnSpLocks/>
          </p:cNvCxnSpPr>
          <p:nvPr/>
        </p:nvCxnSpPr>
        <p:spPr>
          <a:xfrm flipV="1">
            <a:off x="953794" y="3651120"/>
            <a:ext cx="0" cy="2091085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1" name="Google Shape;207;p13">
            <a:extLst>
              <a:ext uri="{FF2B5EF4-FFF2-40B4-BE49-F238E27FC236}">
                <a16:creationId xmlns:a16="http://schemas.microsoft.com/office/drawing/2014/main" id="{6EE265BD-0E76-2E78-D06B-7E421FC134F0}"/>
              </a:ext>
            </a:extLst>
          </p:cNvPr>
          <p:cNvSpPr txBox="1"/>
          <p:nvPr/>
        </p:nvSpPr>
        <p:spPr>
          <a:xfrm>
            <a:off x="1685136" y="2262292"/>
            <a:ext cx="870623" cy="510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22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Functional Initial Due Diligence</a:t>
            </a:r>
            <a:endParaRPr sz="1659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Google Shape;209;p13">
            <a:extLst>
              <a:ext uri="{FF2B5EF4-FFF2-40B4-BE49-F238E27FC236}">
                <a16:creationId xmlns:a16="http://schemas.microsoft.com/office/drawing/2014/main" id="{ABDDAB07-520F-8768-3E61-A576BC139180}"/>
              </a:ext>
            </a:extLst>
          </p:cNvPr>
          <p:cNvSpPr txBox="1"/>
          <p:nvPr/>
        </p:nvSpPr>
        <p:spPr>
          <a:xfrm>
            <a:off x="2517396" y="2404191"/>
            <a:ext cx="898204" cy="36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Exec 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Kickoff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Google Shape;222;p13">
            <a:extLst>
              <a:ext uri="{FF2B5EF4-FFF2-40B4-BE49-F238E27FC236}">
                <a16:creationId xmlns:a16="http://schemas.microsoft.com/office/drawing/2014/main" id="{D4AA0E66-F13F-D804-EE7C-BE4BA0A52351}"/>
              </a:ext>
            </a:extLst>
          </p:cNvPr>
          <p:cNvSpPr txBox="1"/>
          <p:nvPr/>
        </p:nvSpPr>
        <p:spPr>
          <a:xfrm>
            <a:off x="2670335" y="3889372"/>
            <a:ext cx="417307" cy="223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accent1"/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10</a:t>
            </a:r>
            <a:endParaRPr sz="9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Google Shape;223;p13">
            <a:extLst>
              <a:ext uri="{FF2B5EF4-FFF2-40B4-BE49-F238E27FC236}">
                <a16:creationId xmlns:a16="http://schemas.microsoft.com/office/drawing/2014/main" id="{F9F54605-2726-D7F3-FB84-CC1C7A5A718C}"/>
              </a:ext>
            </a:extLst>
          </p:cNvPr>
          <p:cNvSpPr txBox="1"/>
          <p:nvPr/>
        </p:nvSpPr>
        <p:spPr>
          <a:xfrm>
            <a:off x="2232127" y="4512408"/>
            <a:ext cx="1338273" cy="50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Initial Qs/ Recommendations for Roadmap</a:t>
            </a:r>
            <a:endParaRPr sz="9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Google Shape;226;p13">
            <a:extLst>
              <a:ext uri="{FF2B5EF4-FFF2-40B4-BE49-F238E27FC236}">
                <a16:creationId xmlns:a16="http://schemas.microsoft.com/office/drawing/2014/main" id="{DF51812D-0EC4-1801-18BB-93B9CD15B5C9}"/>
              </a:ext>
            </a:extLst>
          </p:cNvPr>
          <p:cNvSpPr txBox="1"/>
          <p:nvPr/>
        </p:nvSpPr>
        <p:spPr>
          <a:xfrm>
            <a:off x="3972677" y="4512408"/>
            <a:ext cx="1210238" cy="36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Core Team 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Kickoff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Google Shape;227;p13">
            <a:extLst>
              <a:ext uri="{FF2B5EF4-FFF2-40B4-BE49-F238E27FC236}">
                <a16:creationId xmlns:a16="http://schemas.microsoft.com/office/drawing/2014/main" id="{37E9DFB5-3DFB-D324-9B5F-8F0179D4BB44}"/>
              </a:ext>
            </a:extLst>
          </p:cNvPr>
          <p:cNvSpPr txBox="1"/>
          <p:nvPr/>
        </p:nvSpPr>
        <p:spPr>
          <a:xfrm>
            <a:off x="5396352" y="4512408"/>
            <a:ext cx="964258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Core Team </a:t>
            </a:r>
            <a:b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</a:b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Discovery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Google Shape;237;p13">
            <a:extLst>
              <a:ext uri="{FF2B5EF4-FFF2-40B4-BE49-F238E27FC236}">
                <a16:creationId xmlns:a16="http://schemas.microsoft.com/office/drawing/2014/main" id="{0080D115-5431-5EB0-E7CD-30F792C26080}"/>
              </a:ext>
            </a:extLst>
          </p:cNvPr>
          <p:cNvSpPr txBox="1"/>
          <p:nvPr/>
        </p:nvSpPr>
        <p:spPr>
          <a:xfrm>
            <a:off x="8166078" y="4512408"/>
            <a:ext cx="1224823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30-day Option Notice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7" name="Google Shape;243;p13">
            <a:extLst>
              <a:ext uri="{FF2B5EF4-FFF2-40B4-BE49-F238E27FC236}">
                <a16:creationId xmlns:a16="http://schemas.microsoft.com/office/drawing/2014/main" id="{C7AA19D0-EF5B-5518-1DD6-45CB524578D9}"/>
              </a:ext>
            </a:extLst>
          </p:cNvPr>
          <p:cNvSpPr txBox="1"/>
          <p:nvPr/>
        </p:nvSpPr>
        <p:spPr>
          <a:xfrm>
            <a:off x="7218791" y="5303399"/>
            <a:ext cx="1565051" cy="226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Pre-work</a:t>
            </a:r>
            <a:endParaRPr sz="9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9" name="Google Shape;245;p13">
            <a:extLst>
              <a:ext uri="{FF2B5EF4-FFF2-40B4-BE49-F238E27FC236}">
                <a16:creationId xmlns:a16="http://schemas.microsoft.com/office/drawing/2014/main" id="{56AEBFE1-7430-A18C-7E24-4EDD8B9B14C3}"/>
              </a:ext>
            </a:extLst>
          </p:cNvPr>
          <p:cNvSpPr txBox="1"/>
          <p:nvPr/>
        </p:nvSpPr>
        <p:spPr>
          <a:xfrm>
            <a:off x="9603312" y="5303399"/>
            <a:ext cx="1565051" cy="226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Post-work</a:t>
            </a:r>
            <a:endParaRPr sz="9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Google Shape;225;p13">
            <a:extLst>
              <a:ext uri="{FF2B5EF4-FFF2-40B4-BE49-F238E27FC236}">
                <a16:creationId xmlns:a16="http://schemas.microsoft.com/office/drawing/2014/main" id="{9A5751C6-1A3D-4C8D-872C-E7FE5DDCAAAD}"/>
              </a:ext>
            </a:extLst>
          </p:cNvPr>
          <p:cNvSpPr txBox="1"/>
          <p:nvPr/>
        </p:nvSpPr>
        <p:spPr>
          <a:xfrm>
            <a:off x="3186812" y="1541311"/>
            <a:ext cx="1856141" cy="362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#1 Business Opportunity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#2 Guiding Principles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Google Shape;228;p13">
            <a:extLst>
              <a:ext uri="{FF2B5EF4-FFF2-40B4-BE49-F238E27FC236}">
                <a16:creationId xmlns:a16="http://schemas.microsoft.com/office/drawing/2014/main" id="{7C8D02DE-FD34-4A6D-9572-F584D6A75431}"/>
              </a:ext>
            </a:extLst>
          </p:cNvPr>
          <p:cNvSpPr txBox="1"/>
          <p:nvPr/>
        </p:nvSpPr>
        <p:spPr>
          <a:xfrm>
            <a:off x="4289102" y="2076071"/>
            <a:ext cx="1548000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#4 Communication Plan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Google Shape;233;p13">
            <a:extLst>
              <a:ext uri="{FF2B5EF4-FFF2-40B4-BE49-F238E27FC236}">
                <a16:creationId xmlns:a16="http://schemas.microsoft.com/office/drawing/2014/main" id="{AD64B6D4-FE73-41B1-DE65-2B0874A55A7A}"/>
              </a:ext>
            </a:extLst>
          </p:cNvPr>
          <p:cNvSpPr txBox="1"/>
          <p:nvPr/>
        </p:nvSpPr>
        <p:spPr>
          <a:xfrm>
            <a:off x="3890963" y="1877941"/>
            <a:ext cx="1448803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#3 Future State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Google Shape;238;p13">
            <a:extLst>
              <a:ext uri="{FF2B5EF4-FFF2-40B4-BE49-F238E27FC236}">
                <a16:creationId xmlns:a16="http://schemas.microsoft.com/office/drawing/2014/main" id="{089BB56E-5D11-BE19-316E-5A1D0CEC2B60}"/>
              </a:ext>
            </a:extLst>
          </p:cNvPr>
          <p:cNvSpPr txBox="1"/>
          <p:nvPr/>
        </p:nvSpPr>
        <p:spPr>
          <a:xfrm>
            <a:off x="4289102" y="2274201"/>
            <a:ext cx="1448803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#5 Pre &amp; Post Activities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Google Shape;239;p13">
            <a:extLst>
              <a:ext uri="{FF2B5EF4-FFF2-40B4-BE49-F238E27FC236}">
                <a16:creationId xmlns:a16="http://schemas.microsoft.com/office/drawing/2014/main" id="{8B0E0D69-707C-C212-B36A-070CDA5549A3}"/>
              </a:ext>
            </a:extLst>
          </p:cNvPr>
          <p:cNvSpPr txBox="1"/>
          <p:nvPr/>
        </p:nvSpPr>
        <p:spPr>
          <a:xfrm>
            <a:off x="6035035" y="3066724"/>
            <a:ext cx="1535859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#9 Refined Future State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Google Shape;248;p13">
            <a:extLst>
              <a:ext uri="{FF2B5EF4-FFF2-40B4-BE49-F238E27FC236}">
                <a16:creationId xmlns:a16="http://schemas.microsoft.com/office/drawing/2014/main" id="{6595CEC2-D267-C3BE-EFDA-9FF59332C58C}"/>
              </a:ext>
            </a:extLst>
          </p:cNvPr>
          <p:cNvSpPr txBox="1"/>
          <p:nvPr/>
        </p:nvSpPr>
        <p:spPr>
          <a:xfrm>
            <a:off x="4741644" y="2487061"/>
            <a:ext cx="1448803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#6 Prioritization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3" name="Google Shape;249;p13">
            <a:extLst>
              <a:ext uri="{FF2B5EF4-FFF2-40B4-BE49-F238E27FC236}">
                <a16:creationId xmlns:a16="http://schemas.microsoft.com/office/drawing/2014/main" id="{B0375753-7E92-26F6-DF12-AEA64B6F848E}"/>
              </a:ext>
            </a:extLst>
          </p:cNvPr>
          <p:cNvSpPr txBox="1"/>
          <p:nvPr/>
        </p:nvSpPr>
        <p:spPr>
          <a:xfrm>
            <a:off x="5144788" y="2702362"/>
            <a:ext cx="1448803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#7 Risk Mitigation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2" name="Google Shape;250;p13">
            <a:extLst>
              <a:ext uri="{FF2B5EF4-FFF2-40B4-BE49-F238E27FC236}">
                <a16:creationId xmlns:a16="http://schemas.microsoft.com/office/drawing/2014/main" id="{F2266722-E9FA-57A8-2690-286BB7A4ABF5}"/>
              </a:ext>
            </a:extLst>
          </p:cNvPr>
          <p:cNvSpPr txBox="1"/>
          <p:nvPr/>
        </p:nvSpPr>
        <p:spPr>
          <a:xfrm>
            <a:off x="5586643" y="2868591"/>
            <a:ext cx="1448803" cy="223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00" tIns="42122" rIns="84266" bIns="42122" anchor="t" anchorCtr="0">
            <a:spAutoFit/>
          </a:bodyPr>
          <a:lstStyle/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#8 Staffing Plan</a:t>
            </a:r>
            <a:endParaRPr sz="9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10DB6D64-15DD-AA7E-790F-308E2ED87C53}"/>
              </a:ext>
            </a:extLst>
          </p:cNvPr>
          <p:cNvGrpSpPr/>
          <p:nvPr/>
        </p:nvGrpSpPr>
        <p:grpSpPr>
          <a:xfrm flipV="1">
            <a:off x="1377847" y="2826177"/>
            <a:ext cx="1485200" cy="828000"/>
            <a:chOff x="4981217" y="3799807"/>
            <a:chExt cx="4724229" cy="1735080"/>
          </a:xfrm>
        </p:grpSpPr>
        <p:cxnSp>
          <p:nvCxnSpPr>
            <p:cNvPr id="266" name="Google Shape;177;p10">
              <a:extLst>
                <a:ext uri="{FF2B5EF4-FFF2-40B4-BE49-F238E27FC236}">
                  <a16:creationId xmlns:a16="http://schemas.microsoft.com/office/drawing/2014/main" id="{EBC764C4-6DCE-D813-416B-AA38398DF3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1217" y="3813724"/>
              <a:ext cx="0" cy="172116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177;p10">
              <a:extLst>
                <a:ext uri="{FF2B5EF4-FFF2-40B4-BE49-F238E27FC236}">
                  <a16:creationId xmlns:a16="http://schemas.microsoft.com/office/drawing/2014/main" id="{5A2FF830-28D8-FEB2-7DA0-18E9548EDB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05446" y="3799807"/>
              <a:ext cx="0" cy="172116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182;p10">
              <a:extLst>
                <a:ext uri="{FF2B5EF4-FFF2-40B4-BE49-F238E27FC236}">
                  <a16:creationId xmlns:a16="http://schemas.microsoft.com/office/drawing/2014/main" id="{E14F151D-99F9-E918-0F90-4558C7093408}"/>
                </a:ext>
              </a:extLst>
            </p:cNvPr>
            <p:cNvCxnSpPr>
              <a:cxnSpLocks/>
            </p:cNvCxnSpPr>
            <p:nvPr/>
          </p:nvCxnSpPr>
          <p:spPr>
            <a:xfrm>
              <a:off x="4981217" y="5522552"/>
              <a:ext cx="4724229" cy="0"/>
            </a:xfrm>
            <a:prstGeom prst="straightConnector1">
              <a:avLst/>
            </a:pr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oval" w="med" len="med"/>
              <a:tailEnd type="stealth" w="med" len="med"/>
            </a:ln>
          </p:spPr>
        </p:cxn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9F0031C9-4739-F8EA-F2A1-8C105446281D}"/>
              </a:ext>
            </a:extLst>
          </p:cNvPr>
          <p:cNvSpPr/>
          <p:nvPr/>
        </p:nvSpPr>
        <p:spPr>
          <a:xfrm>
            <a:off x="1385336" y="3367386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Apr</a:t>
            </a:r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BB46BEF4-E7A4-1462-549E-CB70E6BBE01B}"/>
              </a:ext>
            </a:extLst>
          </p:cNvPr>
          <p:cNvSpPr/>
          <p:nvPr/>
        </p:nvSpPr>
        <p:spPr>
          <a:xfrm>
            <a:off x="2220545" y="3367386"/>
            <a:ext cx="602082" cy="6020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b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May</a:t>
            </a:r>
          </a:p>
        </p:txBody>
      </p:sp>
      <p:sp>
        <p:nvSpPr>
          <p:cNvPr id="264" name="Google Shape;149;p10">
            <a:extLst>
              <a:ext uri="{FF2B5EF4-FFF2-40B4-BE49-F238E27FC236}">
                <a16:creationId xmlns:a16="http://schemas.microsoft.com/office/drawing/2014/main" id="{691BFD8A-2709-748E-5030-FFEF70047054}"/>
              </a:ext>
            </a:extLst>
          </p:cNvPr>
          <p:cNvSpPr txBox="1"/>
          <p:nvPr/>
        </p:nvSpPr>
        <p:spPr>
          <a:xfrm>
            <a:off x="6319923" y="4018452"/>
            <a:ext cx="742902" cy="3928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latin typeface="Century Gothic" panose="020B0502020202020204" pitchFamily="34" charset="0"/>
                <a:ea typeface="Verdana"/>
                <a:cs typeface="Verdana"/>
                <a:sym typeface="Verdana"/>
              </a:rPr>
              <a:t>2028</a:t>
            </a:r>
            <a:endParaRPr sz="2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7" name="Google Shape;257;p13">
            <a:extLst>
              <a:ext uri="{FF2B5EF4-FFF2-40B4-BE49-F238E27FC236}">
                <a16:creationId xmlns:a16="http://schemas.microsoft.com/office/drawing/2014/main" id="{825B7F2F-A18C-E753-0FDE-BE85F77E035D}"/>
              </a:ext>
            </a:extLst>
          </p:cNvPr>
          <p:cNvSpPr/>
          <p:nvPr/>
        </p:nvSpPr>
        <p:spPr>
          <a:xfrm>
            <a:off x="6675478" y="625553"/>
            <a:ext cx="3008303" cy="225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043" tIns="43043" rIns="43043" bIns="43043" anchor="t" anchorCtr="0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-US" sz="900" dirty="0">
                <a:solidFill>
                  <a:schemeClr val="accent1"/>
                </a:solidFill>
                <a:latin typeface="Century Gothic" panose="020B0502020202020204" pitchFamily="34" charset="0"/>
                <a:sym typeface="Verdana"/>
              </a:rPr>
              <a:t>Meeting dates</a:t>
            </a:r>
            <a:endParaRPr sz="9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00208B0-D46C-3D62-B21E-A41A4CCEAEFE}"/>
              </a:ext>
            </a:extLst>
          </p:cNvPr>
          <p:cNvCxnSpPr>
            <a:cxnSpLocks/>
          </p:cNvCxnSpPr>
          <p:nvPr/>
        </p:nvCxnSpPr>
        <p:spPr>
          <a:xfrm>
            <a:off x="6675478" y="849945"/>
            <a:ext cx="48215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48B609-80C0-A70C-2421-B3AF42B9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79C3C8CE-3ADE-7546-24F5-4D2F89898A7C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301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Co-workers discussing at conference table">
            <a:extLst>
              <a:ext uri="{FF2B5EF4-FFF2-40B4-BE49-F238E27FC236}">
                <a16:creationId xmlns:a16="http://schemas.microsoft.com/office/drawing/2014/main" id="{7225D1FE-30F5-B5E4-8036-C204A34B5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015"/>
          <a:stretch>
            <a:fillRect/>
          </a:stretch>
        </p:blipFill>
        <p:spPr>
          <a:xfrm>
            <a:off x="4737100" y="2514600"/>
            <a:ext cx="7454900" cy="3479800"/>
          </a:xfrm>
          <a:custGeom>
            <a:avLst/>
            <a:gdLst>
              <a:gd name="connsiteX0" fmla="*/ 0 w 7454900"/>
              <a:gd name="connsiteY0" fmla="*/ 0 h 3479800"/>
              <a:gd name="connsiteX1" fmla="*/ 7454900 w 7454900"/>
              <a:gd name="connsiteY1" fmla="*/ 0 h 3479800"/>
              <a:gd name="connsiteX2" fmla="*/ 7454900 w 7454900"/>
              <a:gd name="connsiteY2" fmla="*/ 3479800 h 3479800"/>
              <a:gd name="connsiteX3" fmla="*/ 0 w 7454900"/>
              <a:gd name="connsiteY3" fmla="*/ 3479800 h 347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4900" h="3479800">
                <a:moveTo>
                  <a:pt x="0" y="0"/>
                </a:moveTo>
                <a:lnTo>
                  <a:pt x="7454900" y="0"/>
                </a:lnTo>
                <a:lnTo>
                  <a:pt x="7454900" y="3479800"/>
                </a:lnTo>
                <a:lnTo>
                  <a:pt x="0" y="3479800"/>
                </a:ln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B8C4C71-9253-AFDE-CBE8-52F70F653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/>
          <a:lstStyle/>
          <a:p>
            <a:r>
              <a:rPr lang="en-GB" dirty="0"/>
              <a:t>Finance – Next Steps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D21C81-774A-ED54-6D5B-B90E628B4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7609"/>
            <a:ext cx="4216400" cy="338554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/>
              <a:t>Determine for Finance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9D7CE72-1790-C081-7015-A40BBB6BB9DA}"/>
              </a:ext>
            </a:extLst>
          </p:cNvPr>
          <p:cNvSpPr/>
          <p:nvPr/>
        </p:nvSpPr>
        <p:spPr>
          <a:xfrm>
            <a:off x="838200" y="2514600"/>
            <a:ext cx="1145008" cy="1145008"/>
          </a:xfrm>
          <a:prstGeom prst="ellipse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7A3B4F7-AEF1-B5E6-0382-1E6D27B5ED48}"/>
              </a:ext>
            </a:extLst>
          </p:cNvPr>
          <p:cNvSpPr/>
          <p:nvPr/>
        </p:nvSpPr>
        <p:spPr>
          <a:xfrm>
            <a:off x="838201" y="3384550"/>
            <a:ext cx="1145008" cy="1145008"/>
          </a:xfrm>
          <a:prstGeom prst="ellipse">
            <a:avLst/>
          </a:prstGeom>
          <a:solidFill>
            <a:schemeClr val="accent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61EA4C-60A1-821F-9406-E2129EB8BD0F}"/>
              </a:ext>
            </a:extLst>
          </p:cNvPr>
          <p:cNvSpPr/>
          <p:nvPr/>
        </p:nvSpPr>
        <p:spPr>
          <a:xfrm>
            <a:off x="838201" y="4254500"/>
            <a:ext cx="1145008" cy="1145008"/>
          </a:xfrm>
          <a:prstGeom prst="ellipse">
            <a:avLst/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D65091D1-6EB2-8BD1-6486-6BB447EE800F}"/>
              </a:ext>
            </a:extLst>
          </p:cNvPr>
          <p:cNvSpPr txBox="1">
            <a:spLocks/>
          </p:cNvSpPr>
          <p:nvPr/>
        </p:nvSpPr>
        <p:spPr>
          <a:xfrm>
            <a:off x="2261604" y="2871661"/>
            <a:ext cx="219710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Specific </a:t>
            </a:r>
            <a:br>
              <a:rPr lang="en-GB" dirty="0"/>
            </a:br>
            <a:r>
              <a:rPr lang="en-GB" b="1" dirty="0"/>
              <a:t>Business Risks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98B7FD85-DAD6-6120-9B6B-57EFF606D269}"/>
              </a:ext>
            </a:extLst>
          </p:cNvPr>
          <p:cNvSpPr txBox="1">
            <a:spLocks/>
          </p:cNvSpPr>
          <p:nvPr/>
        </p:nvSpPr>
        <p:spPr>
          <a:xfrm>
            <a:off x="2261604" y="3741611"/>
            <a:ext cx="219710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Specific </a:t>
            </a:r>
            <a:br>
              <a:rPr lang="en-GB" dirty="0"/>
            </a:br>
            <a:r>
              <a:rPr lang="en-GB" b="1" dirty="0"/>
              <a:t>Communication Plan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4F358F0E-66A4-78E8-C0C9-B401B911F3C5}"/>
              </a:ext>
            </a:extLst>
          </p:cNvPr>
          <p:cNvSpPr txBox="1">
            <a:spLocks/>
          </p:cNvSpPr>
          <p:nvPr/>
        </p:nvSpPr>
        <p:spPr>
          <a:xfrm>
            <a:off x="2261604" y="4611561"/>
            <a:ext cx="219710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Integration </a:t>
            </a:r>
            <a:br>
              <a:rPr lang="en-GB" dirty="0"/>
            </a:br>
            <a:r>
              <a:rPr lang="en-GB" b="1" dirty="0"/>
              <a:t>Structure</a:t>
            </a: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1E1ED39E-5568-6DE0-8ECE-021674B01308}"/>
              </a:ext>
            </a:extLst>
          </p:cNvPr>
          <p:cNvSpPr txBox="1">
            <a:spLocks/>
          </p:cNvSpPr>
          <p:nvPr/>
        </p:nvSpPr>
        <p:spPr>
          <a:xfrm>
            <a:off x="838200" y="2847039"/>
            <a:ext cx="1145009" cy="480131"/>
          </a:xfrm>
          <a:prstGeom prst="rect">
            <a:avLst/>
          </a:prstGeom>
        </p:spPr>
        <p:txBody>
          <a:bodyPr vert="horz" wrap="square" lIns="9000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sz="2800" dirty="0"/>
              <a:t>1</a:t>
            </a:r>
          </a:p>
        </p:txBody>
      </p:sp>
      <p:sp>
        <p:nvSpPr>
          <p:cNvPr id="27" name="Title 3">
            <a:extLst>
              <a:ext uri="{FF2B5EF4-FFF2-40B4-BE49-F238E27FC236}">
                <a16:creationId xmlns:a16="http://schemas.microsoft.com/office/drawing/2014/main" id="{12650DF6-60B7-B51B-27AC-0FF1F53D282B}"/>
              </a:ext>
            </a:extLst>
          </p:cNvPr>
          <p:cNvSpPr txBox="1">
            <a:spLocks/>
          </p:cNvSpPr>
          <p:nvPr/>
        </p:nvSpPr>
        <p:spPr>
          <a:xfrm>
            <a:off x="838201" y="3716989"/>
            <a:ext cx="1145009" cy="480131"/>
          </a:xfrm>
          <a:prstGeom prst="rect">
            <a:avLst/>
          </a:prstGeom>
        </p:spPr>
        <p:txBody>
          <a:bodyPr vert="horz" wrap="square" lIns="9000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sz="2800" dirty="0"/>
              <a:t>2</a:t>
            </a:r>
          </a:p>
        </p:txBody>
      </p:sp>
      <p:sp>
        <p:nvSpPr>
          <p:cNvPr id="28" name="Title 3">
            <a:extLst>
              <a:ext uri="{FF2B5EF4-FFF2-40B4-BE49-F238E27FC236}">
                <a16:creationId xmlns:a16="http://schemas.microsoft.com/office/drawing/2014/main" id="{4F1B5AD3-CE4D-3E4B-30A7-7E875E7AD0FE}"/>
              </a:ext>
            </a:extLst>
          </p:cNvPr>
          <p:cNvSpPr txBox="1">
            <a:spLocks/>
          </p:cNvSpPr>
          <p:nvPr/>
        </p:nvSpPr>
        <p:spPr>
          <a:xfrm>
            <a:off x="838201" y="4586939"/>
            <a:ext cx="1145009" cy="480131"/>
          </a:xfrm>
          <a:prstGeom prst="rect">
            <a:avLst/>
          </a:prstGeom>
        </p:spPr>
        <p:txBody>
          <a:bodyPr vert="horz" wrap="square" lIns="9000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sz="2800" dirty="0"/>
              <a:t>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B26C3D-5841-0037-E0FA-2F4C1349B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F41DEB52-EC43-DB70-CA6F-915AFA03D593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5221904" y="3854497"/>
            <a:ext cx="1663479" cy="2214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5440" tIns="27713" rIns="55440" bIns="27713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rtl="0"/>
            <a:fld id="{00000000-1234-1234-1234-123412341234}" type="slidenum">
              <a:rPr lang="en-US" smtClean="0"/>
              <a:pPr algn="r" rtl="0"/>
              <a:t>15</a:t>
            </a:fld>
            <a:endParaRPr sz="1600" b="1" dirty="0">
              <a:solidFill>
                <a:srgbClr val="A0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4795600" y="3154842"/>
            <a:ext cx="2504887" cy="4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 rtl="0"/>
            <a:r>
              <a:rPr lang="en-US" sz="240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4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3325843" y="2130357"/>
            <a:ext cx="5400213" cy="92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994" tIns="45697" rIns="91419" bIns="45697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6000" b="1" dirty="0">
                <a:solidFill>
                  <a:srgbClr val="5BB9C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1092" dirty="0">
              <a:solidFill>
                <a:srgbClr val="5BB9C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3023254" y="4914753"/>
            <a:ext cx="3071484" cy="4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6058067" y="4900242"/>
            <a:ext cx="3316547" cy="4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7262340" y="4072498"/>
            <a:ext cx="809773" cy="671553"/>
          </a:xfrm>
          <a:prstGeom prst="ellipse">
            <a:avLst/>
          </a:prstGeom>
          <a:solidFill>
            <a:srgbClr val="92CCDC"/>
          </a:solidFill>
          <a:ln>
            <a:noFill/>
          </a:ln>
        </p:spPr>
        <p:txBody>
          <a:bodyPr spcFirstLastPara="1" wrap="square" lIns="109696" tIns="54832" rIns="109696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4214740" y="4087011"/>
            <a:ext cx="809773" cy="671553"/>
          </a:xfrm>
          <a:prstGeom prst="ellipse">
            <a:avLst/>
          </a:prstGeom>
          <a:solidFill>
            <a:srgbClr val="92CCDC"/>
          </a:solidFill>
          <a:ln>
            <a:noFill/>
          </a:ln>
        </p:spPr>
        <p:txBody>
          <a:bodyPr spcFirstLastPara="1" wrap="square" lIns="109696" tIns="54832" rIns="109696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4455" y="4204111"/>
            <a:ext cx="469845" cy="478688"/>
          </a:xfrm>
          <a:prstGeom prst="rect">
            <a:avLst/>
          </a:prstGeom>
          <a:solidFill>
            <a:srgbClr val="92CCDC"/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5285" y="4153030"/>
            <a:ext cx="510490" cy="535576"/>
          </a:xfrm>
          <a:prstGeom prst="rect">
            <a:avLst/>
          </a:prstGeom>
          <a:solidFill>
            <a:srgbClr val="92CCDC"/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9837" y="298499"/>
            <a:ext cx="4854121" cy="17178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DF6233-0DC2-0353-4E22-4E9BE96A5955}"/>
              </a:ext>
            </a:extLst>
          </p:cNvPr>
          <p:cNvSpPr txBox="1"/>
          <p:nvPr/>
        </p:nvSpPr>
        <p:spPr>
          <a:xfrm>
            <a:off x="11630892" y="6511824"/>
            <a:ext cx="3948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1783"/>
                </a:solidFill>
                <a:latin typeface="Montserrat" panose="00000500000000000000" pitchFamily="2" charset="0"/>
              </a:rPr>
              <a:t>11</a:t>
            </a:r>
            <a:endParaRPr lang="en-US" altLang="zh-CN" sz="12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E8D8B3-A527-D674-7929-280FC58C6B41}"/>
              </a:ext>
            </a:extLst>
          </p:cNvPr>
          <p:cNvSpPr/>
          <p:nvPr/>
        </p:nvSpPr>
        <p:spPr>
          <a:xfrm flipH="1" flipV="1">
            <a:off x="0" y="6027700"/>
            <a:ext cx="12192000" cy="830300"/>
          </a:xfrm>
          <a:prstGeom prst="rect">
            <a:avLst/>
          </a:prstGeom>
          <a:solidFill>
            <a:srgbClr val="92CC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6310505-ADA9-393C-1F41-C4B92FC46DD2}"/>
              </a:ext>
            </a:extLst>
          </p:cNvPr>
          <p:cNvSpPr txBox="1">
            <a:spLocks/>
          </p:cNvSpPr>
          <p:nvPr/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82BEDF-68CB-494D-95C2-E15CBC927B5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28BB78D-F1CD-BB1E-B600-EE679B3A1B95}"/>
              </a:ext>
            </a:extLst>
          </p:cNvPr>
          <p:cNvSpPr/>
          <p:nvPr/>
        </p:nvSpPr>
        <p:spPr>
          <a:xfrm>
            <a:off x="0" y="0"/>
            <a:ext cx="12192000" cy="5997268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  <a:gs pos="55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6DF767-8C9E-D06D-B1A0-2B64CEF09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1720"/>
            <a:ext cx="10515600" cy="840230"/>
          </a:xfrm>
        </p:spPr>
        <p:txBody>
          <a:bodyPr anchor="b"/>
          <a:lstStyle/>
          <a:p>
            <a:r>
              <a:rPr lang="en-IN" sz="54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67E7232C-6675-DBF2-7F1F-32E64583086F}"/>
              </a:ext>
            </a:extLst>
          </p:cNvPr>
          <p:cNvSpPr txBox="1">
            <a:spLocks/>
          </p:cNvSpPr>
          <p:nvPr/>
        </p:nvSpPr>
        <p:spPr>
          <a:xfrm>
            <a:off x="838200" y="2148877"/>
            <a:ext cx="4476750" cy="33791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Integration Success Metrics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Integration Guiding Principles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Integration Governance And Structure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Communications Workstream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Finance Objectives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Integration Scope Definition Process For Finance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Finance Day 1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5AFE29DA-AA23-1887-40CC-7249DDD7CDE3}"/>
              </a:ext>
            </a:extLst>
          </p:cNvPr>
          <p:cNvSpPr txBox="1">
            <a:spLocks/>
          </p:cNvSpPr>
          <p:nvPr/>
        </p:nvSpPr>
        <p:spPr>
          <a:xfrm>
            <a:off x="7263383" y="2148877"/>
            <a:ext cx="4090417" cy="251742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Finance Project Plan Development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Finance Milestones Through End Of Year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Employee-facing Systems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Other Systems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Milestones/Key Activities</a:t>
            </a:r>
          </a:p>
          <a:p>
            <a:pPr marL="355600" indent="-342900">
              <a:lnSpc>
                <a:spcPct val="200000"/>
              </a:lnSpc>
              <a:spcBef>
                <a:spcPts val="0"/>
              </a:spcBef>
              <a:buClr>
                <a:schemeClr val="bg1"/>
              </a:buClr>
              <a:buSzPct val="100000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Finance Next Steps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86CA0A-5664-DBFD-FC63-6993B9C5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61C15BAE-F7A5-E524-70A3-2C9F18411BA6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EF82AC-FD8E-6E54-AD02-82DB30913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/>
          <a:lstStyle/>
          <a:p>
            <a:r>
              <a:rPr lang="en-GB" dirty="0"/>
              <a:t>Integration Success Metrics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BF34771-B2DC-32E6-14E4-80EB2E17C474}"/>
              </a:ext>
            </a:extLst>
          </p:cNvPr>
          <p:cNvSpPr/>
          <p:nvPr/>
        </p:nvSpPr>
        <p:spPr>
          <a:xfrm>
            <a:off x="1000125" y="2601367"/>
            <a:ext cx="2721520" cy="2721520"/>
          </a:xfrm>
          <a:prstGeom prst="ellipse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6B19F43-E3CC-8D00-F147-79AEC02595D4}"/>
              </a:ext>
            </a:extLst>
          </p:cNvPr>
          <p:cNvSpPr/>
          <p:nvPr/>
        </p:nvSpPr>
        <p:spPr>
          <a:xfrm>
            <a:off x="4848225" y="2601367"/>
            <a:ext cx="2721520" cy="2721520"/>
          </a:xfrm>
          <a:prstGeom prst="ellipse">
            <a:avLst/>
          </a:prstGeom>
          <a:solidFill>
            <a:schemeClr val="accent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5F2F2F0-A0D2-6B21-6FAB-BC69D9893AE1}"/>
              </a:ext>
            </a:extLst>
          </p:cNvPr>
          <p:cNvSpPr/>
          <p:nvPr/>
        </p:nvSpPr>
        <p:spPr>
          <a:xfrm>
            <a:off x="8470355" y="2601367"/>
            <a:ext cx="2721520" cy="2721520"/>
          </a:xfrm>
          <a:prstGeom prst="ellipse">
            <a:avLst/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029FFAFD-06B1-57F4-F0DE-BB5466BFAFDA}"/>
              </a:ext>
            </a:extLst>
          </p:cNvPr>
          <p:cNvSpPr txBox="1">
            <a:spLocks/>
          </p:cNvSpPr>
          <p:nvPr/>
        </p:nvSpPr>
        <p:spPr>
          <a:xfrm>
            <a:off x="1236935" y="3450449"/>
            <a:ext cx="2247900" cy="99257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/>
              <a:t>15%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1600" dirty="0"/>
              <a:t>growth</a:t>
            </a:r>
          </a:p>
        </p:txBody>
      </p:sp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862073B4-EFDF-C0C6-6604-1D9279D6D057}"/>
              </a:ext>
            </a:extLst>
          </p:cNvPr>
          <p:cNvSpPr txBox="1">
            <a:spLocks/>
          </p:cNvSpPr>
          <p:nvPr/>
        </p:nvSpPr>
        <p:spPr>
          <a:xfrm>
            <a:off x="1236935" y="2179372"/>
            <a:ext cx="2247900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1600" b="1" dirty="0"/>
              <a:t>Achieve</a:t>
            </a:r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EE0BBD93-E246-0B79-66D4-C5DC8B7B3DF2}"/>
              </a:ext>
            </a:extLst>
          </p:cNvPr>
          <p:cNvSpPr txBox="1">
            <a:spLocks/>
          </p:cNvSpPr>
          <p:nvPr/>
        </p:nvSpPr>
        <p:spPr>
          <a:xfrm>
            <a:off x="5085035" y="3859664"/>
            <a:ext cx="2247900" cy="707886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/>
              <a:t>20%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86270E8D-DEE0-99BB-BE55-C42873224B17}"/>
              </a:ext>
            </a:extLst>
          </p:cNvPr>
          <p:cNvSpPr txBox="1">
            <a:spLocks/>
          </p:cNvSpPr>
          <p:nvPr/>
        </p:nvSpPr>
        <p:spPr>
          <a:xfrm>
            <a:off x="5085035" y="2179372"/>
            <a:ext cx="2247900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1600" b="1" dirty="0"/>
              <a:t>Protect</a:t>
            </a:r>
          </a:p>
        </p:txBody>
      </p:sp>
      <p:sp>
        <p:nvSpPr>
          <p:cNvPr id="27" name="Content Placeholder 6">
            <a:extLst>
              <a:ext uri="{FF2B5EF4-FFF2-40B4-BE49-F238E27FC236}">
                <a16:creationId xmlns:a16="http://schemas.microsoft.com/office/drawing/2014/main" id="{3A054CBC-112F-5DA8-7C2A-833276382F2F}"/>
              </a:ext>
            </a:extLst>
          </p:cNvPr>
          <p:cNvSpPr txBox="1">
            <a:spLocks/>
          </p:cNvSpPr>
          <p:nvPr/>
        </p:nvSpPr>
        <p:spPr>
          <a:xfrm>
            <a:off x="8707165" y="3450449"/>
            <a:ext cx="2247900" cy="99257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/>
              <a:t>95%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1600" dirty="0"/>
              <a:t>of employees</a:t>
            </a:r>
          </a:p>
        </p:txBody>
      </p:sp>
      <p:sp>
        <p:nvSpPr>
          <p:cNvPr id="28" name="Content Placeholder 6">
            <a:extLst>
              <a:ext uri="{FF2B5EF4-FFF2-40B4-BE49-F238E27FC236}">
                <a16:creationId xmlns:a16="http://schemas.microsoft.com/office/drawing/2014/main" id="{EDDB4956-8CD6-0FFC-DEB6-1765A5C3F370}"/>
              </a:ext>
            </a:extLst>
          </p:cNvPr>
          <p:cNvSpPr txBox="1">
            <a:spLocks/>
          </p:cNvSpPr>
          <p:nvPr/>
        </p:nvSpPr>
        <p:spPr>
          <a:xfrm>
            <a:off x="8707165" y="2179372"/>
            <a:ext cx="2247900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1600" b="1" dirty="0"/>
              <a:t>Retain</a:t>
            </a:r>
          </a:p>
        </p:txBody>
      </p: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CE074FEC-FE37-1EEC-D1CD-8DB3FD7F0699}"/>
              </a:ext>
            </a:extLst>
          </p:cNvPr>
          <p:cNvSpPr txBox="1">
            <a:spLocks/>
          </p:cNvSpPr>
          <p:nvPr/>
        </p:nvSpPr>
        <p:spPr>
          <a:xfrm>
            <a:off x="5085035" y="3231800"/>
            <a:ext cx="2247900" cy="58477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1600" dirty="0"/>
              <a:t>operating </a:t>
            </a:r>
            <a:br>
              <a:rPr lang="en-GB" sz="1600" dirty="0"/>
            </a:br>
            <a:r>
              <a:rPr lang="en-GB" sz="1600" dirty="0"/>
              <a:t>margin of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EC261E-7DBD-EA99-10DC-440BC683D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0E6D551B-AA34-19DA-88F5-8E37FAA002FE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CEA2D9-A169-11A7-A09B-EAC3CA263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/>
          <a:lstStyle/>
          <a:p>
            <a:r>
              <a:rPr lang="en-GB" dirty="0"/>
              <a:t>Integration Guiding Principles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B50911-F05C-61A6-117D-1BB15EBA276E}"/>
              </a:ext>
            </a:extLst>
          </p:cNvPr>
          <p:cNvSpPr/>
          <p:nvPr/>
        </p:nvSpPr>
        <p:spPr>
          <a:xfrm>
            <a:off x="-1" y="2770086"/>
            <a:ext cx="2661977" cy="2661977"/>
          </a:xfrm>
          <a:prstGeom prst="ellipse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DDEFB52-C092-D1D9-8FD0-0BD1E8153470}"/>
              </a:ext>
            </a:extLst>
          </p:cNvPr>
          <p:cNvSpPr/>
          <p:nvPr/>
        </p:nvSpPr>
        <p:spPr>
          <a:xfrm>
            <a:off x="1867212" y="1902178"/>
            <a:ext cx="3529885" cy="3529886"/>
          </a:xfrm>
          <a:prstGeom prst="ellipse">
            <a:avLst/>
          </a:prstGeom>
          <a:solidFill>
            <a:schemeClr val="accent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E14F7AA-0650-8F4C-2449-830BFF19F609}"/>
              </a:ext>
            </a:extLst>
          </p:cNvPr>
          <p:cNvSpPr/>
          <p:nvPr/>
        </p:nvSpPr>
        <p:spPr>
          <a:xfrm>
            <a:off x="4618708" y="2362200"/>
            <a:ext cx="3075209" cy="3075209"/>
          </a:xfrm>
          <a:prstGeom prst="ellipse">
            <a:avLst/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D14D74-F4B7-4EEF-C76B-6E223D17AE70}"/>
              </a:ext>
            </a:extLst>
          </p:cNvPr>
          <p:cNvSpPr/>
          <p:nvPr/>
        </p:nvSpPr>
        <p:spPr>
          <a:xfrm>
            <a:off x="6915528" y="2770086"/>
            <a:ext cx="2661977" cy="2661977"/>
          </a:xfrm>
          <a:prstGeom prst="ellipse">
            <a:avLst/>
          </a:prstGeom>
          <a:solidFill>
            <a:schemeClr val="accent4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B33393-2DE3-F74C-BBF1-5D8FA6FD113F}"/>
              </a:ext>
            </a:extLst>
          </p:cNvPr>
          <p:cNvSpPr/>
          <p:nvPr/>
        </p:nvSpPr>
        <p:spPr>
          <a:xfrm>
            <a:off x="8963417" y="2203481"/>
            <a:ext cx="3228583" cy="3228583"/>
          </a:xfrm>
          <a:prstGeom prst="ellipse">
            <a:avLst/>
          </a:prstGeom>
          <a:solidFill>
            <a:schemeClr val="tx2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CA3A4-6A8B-991D-FD8A-0DD778A6F45F}"/>
              </a:ext>
            </a:extLst>
          </p:cNvPr>
          <p:cNvSpPr/>
          <p:nvPr/>
        </p:nvSpPr>
        <p:spPr>
          <a:xfrm>
            <a:off x="0" y="3849909"/>
            <a:ext cx="12192000" cy="1587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9280C96C-1802-47BC-09D8-1C9A3E42325A}"/>
              </a:ext>
            </a:extLst>
          </p:cNvPr>
          <p:cNvSpPr txBox="1">
            <a:spLocks/>
          </p:cNvSpPr>
          <p:nvPr/>
        </p:nvSpPr>
        <p:spPr>
          <a:xfrm>
            <a:off x="-1" y="3219883"/>
            <a:ext cx="2661977" cy="592137"/>
          </a:xfrm>
          <a:prstGeom prst="rect">
            <a:avLst/>
          </a:prstGeom>
        </p:spPr>
        <p:txBody>
          <a:bodyPr vert="horz" wrap="square" lIns="9000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dirty="0"/>
              <a:t>1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5FF06797-C30C-539E-F5B0-508BAC33E254}"/>
              </a:ext>
            </a:extLst>
          </p:cNvPr>
          <p:cNvSpPr txBox="1">
            <a:spLocks/>
          </p:cNvSpPr>
          <p:nvPr/>
        </p:nvSpPr>
        <p:spPr>
          <a:xfrm>
            <a:off x="2301167" y="3219883"/>
            <a:ext cx="2661977" cy="592137"/>
          </a:xfrm>
          <a:prstGeom prst="rect">
            <a:avLst/>
          </a:prstGeom>
        </p:spPr>
        <p:txBody>
          <a:bodyPr vert="horz" wrap="square" lIns="9000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dirty="0"/>
              <a:t>2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543A3803-667A-57FB-AD00-E4EF377D0CDC}"/>
              </a:ext>
            </a:extLst>
          </p:cNvPr>
          <p:cNvSpPr txBox="1">
            <a:spLocks/>
          </p:cNvSpPr>
          <p:nvPr/>
        </p:nvSpPr>
        <p:spPr>
          <a:xfrm>
            <a:off x="4885637" y="3219883"/>
            <a:ext cx="2661977" cy="592137"/>
          </a:xfrm>
          <a:prstGeom prst="rect">
            <a:avLst/>
          </a:prstGeom>
        </p:spPr>
        <p:txBody>
          <a:bodyPr vert="horz" wrap="square" lIns="9000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dirty="0"/>
              <a:t>3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E7989820-C3DC-4739-AB81-BCB51C501EA1}"/>
              </a:ext>
            </a:extLst>
          </p:cNvPr>
          <p:cNvSpPr txBox="1">
            <a:spLocks/>
          </p:cNvSpPr>
          <p:nvPr/>
        </p:nvSpPr>
        <p:spPr>
          <a:xfrm>
            <a:off x="6915528" y="3219883"/>
            <a:ext cx="2661977" cy="592137"/>
          </a:xfrm>
          <a:prstGeom prst="rect">
            <a:avLst/>
          </a:prstGeom>
        </p:spPr>
        <p:txBody>
          <a:bodyPr vert="horz" wrap="square" lIns="9000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dirty="0"/>
              <a:t>4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0CE7BD0E-E370-838F-1B32-9A1C01BD582A}"/>
              </a:ext>
            </a:extLst>
          </p:cNvPr>
          <p:cNvSpPr txBox="1">
            <a:spLocks/>
          </p:cNvSpPr>
          <p:nvPr/>
        </p:nvSpPr>
        <p:spPr>
          <a:xfrm>
            <a:off x="9246720" y="3219883"/>
            <a:ext cx="2661977" cy="592137"/>
          </a:xfrm>
          <a:prstGeom prst="rect">
            <a:avLst/>
          </a:prstGeom>
        </p:spPr>
        <p:txBody>
          <a:bodyPr vert="horz" wrap="square" lIns="9000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GB" dirty="0"/>
              <a:t>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0B7A79-19C3-C30B-28A5-7FBAB7267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954" y="4082740"/>
            <a:ext cx="1890953" cy="954107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Produce better results than either company could produce on its own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C1ECE1B0-6324-B944-1507-E9A708D39C76}"/>
              </a:ext>
            </a:extLst>
          </p:cNvPr>
          <p:cNvSpPr txBox="1">
            <a:spLocks/>
          </p:cNvSpPr>
          <p:nvPr/>
        </p:nvSpPr>
        <p:spPr>
          <a:xfrm>
            <a:off x="2518144" y="4082740"/>
            <a:ext cx="2228022" cy="1208023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/>
              <a:t>Provide consistent, excellent level of service for customers arounds the globe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23949C38-B28E-D04D-EE63-76956979EE0B}"/>
              </a:ext>
            </a:extLst>
          </p:cNvPr>
          <p:cNvSpPr txBox="1">
            <a:spLocks/>
          </p:cNvSpPr>
          <p:nvPr/>
        </p:nvSpPr>
        <p:spPr>
          <a:xfrm>
            <a:off x="5221190" y="4082740"/>
            <a:ext cx="1990871" cy="160043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Share and consider new ideas and alternative viewpoints, but recognize that Acquirer will make final decisions</a:t>
            </a:r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10491674-B0B7-C469-04E0-25BA0210558A}"/>
              </a:ext>
            </a:extLst>
          </p:cNvPr>
          <p:cNvSpPr txBox="1">
            <a:spLocks/>
          </p:cNvSpPr>
          <p:nvPr/>
        </p:nvSpPr>
        <p:spPr>
          <a:xfrm>
            <a:off x="7513616" y="4082740"/>
            <a:ext cx="1834884" cy="95410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/>
              <a:t>Identify the best courses of action quickly and pursue them expeditiously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B415A2C7-17C8-1293-7051-ECAC71907B21}"/>
              </a:ext>
            </a:extLst>
          </p:cNvPr>
          <p:cNvSpPr txBox="1">
            <a:spLocks/>
          </p:cNvSpPr>
          <p:nvPr/>
        </p:nvSpPr>
        <p:spPr>
          <a:xfrm>
            <a:off x="9557331" y="4082740"/>
            <a:ext cx="2040754" cy="73866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/>
              <a:t>Communicate openly and honestly, and act with integrity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B226D0-895C-6DC3-DB29-72C47210B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1C1AAE8B-FBDC-5A22-D494-F4C5028FAB29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"/>
          <p:cNvSpPr txBox="1"/>
          <p:nvPr/>
        </p:nvSpPr>
        <p:spPr>
          <a:xfrm>
            <a:off x="8470231" y="664643"/>
            <a:ext cx="2883569" cy="854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Set strategy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Single point of decision making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Funding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Drive the pace of integration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Conflict resolution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5" name="Google Shape;65;p5"/>
          <p:cNvSpPr txBox="1"/>
          <p:nvPr/>
        </p:nvSpPr>
        <p:spPr>
          <a:xfrm>
            <a:off x="8470231" y="1732534"/>
            <a:ext cx="2883569" cy="392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Advise on best practices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Manage risks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6" name="Google Shape;66;p5"/>
          <p:cNvSpPr txBox="1"/>
          <p:nvPr/>
        </p:nvSpPr>
        <p:spPr>
          <a:xfrm>
            <a:off x="8470231" y="2494090"/>
            <a:ext cx="2883569" cy="116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Plan to achieve End State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Set and prioritize work streams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Assigned &amp; provide resources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Resolve issues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Cross-functional collaboration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Travel as needed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Main contact with Acquiree counterparts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Google Shape;67;p5"/>
          <p:cNvSpPr txBox="1"/>
          <p:nvPr/>
        </p:nvSpPr>
        <p:spPr>
          <a:xfrm>
            <a:off x="8470231" y="3914552"/>
            <a:ext cx="2883569" cy="854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Develop, track and report detail functional &amp; cross-functional work plans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Coordinate and maintain documentation of activities (meeting minutes, update issues log)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8" name="Google Shape;68;p5"/>
          <p:cNvSpPr txBox="1"/>
          <p:nvPr/>
        </p:nvSpPr>
        <p:spPr>
          <a:xfrm>
            <a:off x="8470231" y="5027235"/>
            <a:ext cx="2883569" cy="392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66" tIns="42122" rIns="84266" bIns="42122" anchor="t" anchorCtr="0">
            <a:spAutoFit/>
          </a:bodyPr>
          <a:lstStyle/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Execute tasks in work plans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58025" indent="-158025"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Attend various working sessions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E8CA1-3751-A2D1-D8FB-3E4C0F7CB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5963"/>
            <a:ext cx="3124200" cy="1588127"/>
          </a:xfrm>
        </p:spPr>
        <p:txBody>
          <a:bodyPr/>
          <a:lstStyle/>
          <a:p>
            <a:r>
              <a:rPr lang="en-US" dirty="0">
                <a:sym typeface="Verdana"/>
              </a:rPr>
              <a:t>Integration Governance and Structure</a:t>
            </a:r>
            <a:endParaRPr lang="en-US" dirty="0"/>
          </a:p>
        </p:txBody>
      </p:sp>
      <p:sp>
        <p:nvSpPr>
          <p:cNvPr id="8" name="Google Shape;58;p5">
            <a:extLst>
              <a:ext uri="{FF2B5EF4-FFF2-40B4-BE49-F238E27FC236}">
                <a16:creationId xmlns:a16="http://schemas.microsoft.com/office/drawing/2014/main" id="{C89C4259-0A52-3DA6-3BE9-4144AE6BD0DB}"/>
              </a:ext>
            </a:extLst>
          </p:cNvPr>
          <p:cNvSpPr/>
          <p:nvPr/>
        </p:nvSpPr>
        <p:spPr>
          <a:xfrm>
            <a:off x="4884883" y="664643"/>
            <a:ext cx="2694321" cy="540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Steering Committee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Google Shape;59;p5">
            <a:extLst>
              <a:ext uri="{FF2B5EF4-FFF2-40B4-BE49-F238E27FC236}">
                <a16:creationId xmlns:a16="http://schemas.microsoft.com/office/drawing/2014/main" id="{5C9AE3D0-B11D-50FF-7898-3A6DD3449A6D}"/>
              </a:ext>
            </a:extLst>
          </p:cNvPr>
          <p:cNvSpPr/>
          <p:nvPr/>
        </p:nvSpPr>
        <p:spPr>
          <a:xfrm>
            <a:off x="4884884" y="2659376"/>
            <a:ext cx="2694321" cy="83171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Integration Core Team </a:t>
            </a:r>
            <a:b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(Operations, Operations, Purchasing,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Arial"/>
              </a:rPr>
              <a:t>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Facilities Finance, HR, IT, Legal, Marketing)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Google Shape;60;p5">
            <a:extLst>
              <a:ext uri="{FF2B5EF4-FFF2-40B4-BE49-F238E27FC236}">
                <a16:creationId xmlns:a16="http://schemas.microsoft.com/office/drawing/2014/main" id="{10C730B1-7726-9419-47F2-2D09B2D2C5B8}"/>
              </a:ext>
            </a:extLst>
          </p:cNvPr>
          <p:cNvSpPr/>
          <p:nvPr/>
        </p:nvSpPr>
        <p:spPr>
          <a:xfrm>
            <a:off x="4884884" y="3925950"/>
            <a:ext cx="2694321" cy="83171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Integration Support</a:t>
            </a:r>
            <a:endParaRPr sz="105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algn="ctr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(Operations, Operations Support, Purchasing, Facilities Finance, HR, IT, Legal, Marketing, Communications)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Google Shape;61;p5">
            <a:extLst>
              <a:ext uri="{FF2B5EF4-FFF2-40B4-BE49-F238E27FC236}">
                <a16:creationId xmlns:a16="http://schemas.microsoft.com/office/drawing/2014/main" id="{223EB59F-A646-FDFA-B8AF-0C651C06D1F9}"/>
              </a:ext>
            </a:extLst>
          </p:cNvPr>
          <p:cNvSpPr/>
          <p:nvPr/>
        </p:nvSpPr>
        <p:spPr>
          <a:xfrm>
            <a:off x="4813444" y="1574065"/>
            <a:ext cx="1143940" cy="60622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Integration 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Consultant</a:t>
            </a:r>
            <a:endParaRPr sz="105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(External)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Google Shape;62;p5">
            <a:extLst>
              <a:ext uri="{FF2B5EF4-FFF2-40B4-BE49-F238E27FC236}">
                <a16:creationId xmlns:a16="http://schemas.microsoft.com/office/drawing/2014/main" id="{B74CEE32-43D1-D533-C836-A0D331E70F31}"/>
              </a:ext>
            </a:extLst>
          </p:cNvPr>
          <p:cNvSpPr/>
          <p:nvPr/>
        </p:nvSpPr>
        <p:spPr>
          <a:xfrm>
            <a:off x="4884883" y="4951984"/>
            <a:ext cx="2694321" cy="543344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SMEs</a:t>
            </a:r>
            <a:endParaRPr sz="105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3" name="Google Shape;63;p5">
            <a:extLst>
              <a:ext uri="{FF2B5EF4-FFF2-40B4-BE49-F238E27FC236}">
                <a16:creationId xmlns:a16="http://schemas.microsoft.com/office/drawing/2014/main" id="{EFC6B8DA-5619-694D-C653-57848AA6697B}"/>
              </a:ext>
            </a:extLst>
          </p:cNvPr>
          <p:cNvSpPr/>
          <p:nvPr/>
        </p:nvSpPr>
        <p:spPr>
          <a:xfrm rot="16200000">
            <a:off x="3021098" y="1605947"/>
            <a:ext cx="2425070" cy="542461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Communications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cxnSp>
        <p:nvCxnSpPr>
          <p:cNvPr id="14" name="Google Shape;69;p5">
            <a:extLst>
              <a:ext uri="{FF2B5EF4-FFF2-40B4-BE49-F238E27FC236}">
                <a16:creationId xmlns:a16="http://schemas.microsoft.com/office/drawing/2014/main" id="{6161912F-3276-38BB-A989-3D7F1895E1A0}"/>
              </a:ext>
            </a:extLst>
          </p:cNvPr>
          <p:cNvCxnSpPr>
            <a:cxnSpLocks/>
            <a:stCxn id="13" idx="2"/>
            <a:endCxn id="8" idx="1"/>
          </p:cNvCxnSpPr>
          <p:nvPr/>
        </p:nvCxnSpPr>
        <p:spPr>
          <a:xfrm flipV="1">
            <a:off x="4504864" y="934643"/>
            <a:ext cx="380019" cy="942535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70;p5">
            <a:extLst>
              <a:ext uri="{FF2B5EF4-FFF2-40B4-BE49-F238E27FC236}">
                <a16:creationId xmlns:a16="http://schemas.microsoft.com/office/drawing/2014/main" id="{3B8CF2E9-CE58-F84C-42B1-F619F7417479}"/>
              </a:ext>
            </a:extLst>
          </p:cNvPr>
          <p:cNvCxnSpPr>
            <a:cxnSpLocks/>
            <a:stCxn id="13" idx="2"/>
            <a:endCxn id="9" idx="1"/>
          </p:cNvCxnSpPr>
          <p:nvPr/>
        </p:nvCxnSpPr>
        <p:spPr>
          <a:xfrm>
            <a:off x="4504864" y="1877178"/>
            <a:ext cx="380020" cy="1198054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71;p5">
            <a:extLst>
              <a:ext uri="{FF2B5EF4-FFF2-40B4-BE49-F238E27FC236}">
                <a16:creationId xmlns:a16="http://schemas.microsoft.com/office/drawing/2014/main" id="{3A22D68D-2D54-14D4-200D-B896BBB18ABD}"/>
              </a:ext>
            </a:extLst>
          </p:cNvPr>
          <p:cNvCxnSpPr>
            <a:cxnSpLocks/>
            <a:stCxn id="13" idx="2"/>
            <a:endCxn id="11" idx="1"/>
          </p:cNvCxnSpPr>
          <p:nvPr/>
        </p:nvCxnSpPr>
        <p:spPr>
          <a:xfrm flipV="1">
            <a:off x="4504864" y="1877177"/>
            <a:ext cx="308580" cy="1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" name="Google Shape;72;p5">
            <a:extLst>
              <a:ext uri="{FF2B5EF4-FFF2-40B4-BE49-F238E27FC236}">
                <a16:creationId xmlns:a16="http://schemas.microsoft.com/office/drawing/2014/main" id="{D4C3B802-167C-14AF-7F01-06F1C560BEB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6232044" y="1204643"/>
            <a:ext cx="1" cy="1454733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73;p5">
            <a:extLst>
              <a:ext uri="{FF2B5EF4-FFF2-40B4-BE49-F238E27FC236}">
                <a16:creationId xmlns:a16="http://schemas.microsoft.com/office/drawing/2014/main" id="{E952FE6D-DC6D-AA65-21A8-59DD6988BD26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6232045" y="3491088"/>
            <a:ext cx="0" cy="434862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" name="Google Shape;74;p5">
            <a:extLst>
              <a:ext uri="{FF2B5EF4-FFF2-40B4-BE49-F238E27FC236}">
                <a16:creationId xmlns:a16="http://schemas.microsoft.com/office/drawing/2014/main" id="{23138B42-677C-F7E0-D1F4-0CE67F933EB4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6232044" y="4757662"/>
            <a:ext cx="1" cy="194322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75;p5">
            <a:extLst>
              <a:ext uri="{FF2B5EF4-FFF2-40B4-BE49-F238E27FC236}">
                <a16:creationId xmlns:a16="http://schemas.microsoft.com/office/drawing/2014/main" id="{4974E9AE-7A92-5D79-209B-2931601F4BB0}"/>
              </a:ext>
            </a:extLst>
          </p:cNvPr>
          <p:cNvSpPr/>
          <p:nvPr/>
        </p:nvSpPr>
        <p:spPr>
          <a:xfrm rot="16200000">
            <a:off x="3080113" y="4070575"/>
            <a:ext cx="2307044" cy="542462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2000" tIns="36000" rIns="72000" bIns="36000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Resource Augmentation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(Backfill plan/External SME)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1" name="Google Shape;76;p5">
            <a:extLst>
              <a:ext uri="{FF2B5EF4-FFF2-40B4-BE49-F238E27FC236}">
                <a16:creationId xmlns:a16="http://schemas.microsoft.com/office/drawing/2014/main" id="{638816CA-AB74-BEB4-6AAC-E4CA7499BB34}"/>
              </a:ext>
            </a:extLst>
          </p:cNvPr>
          <p:cNvCxnSpPr>
            <a:cxnSpLocks/>
            <a:stCxn id="20" idx="2"/>
            <a:endCxn id="10" idx="1"/>
          </p:cNvCxnSpPr>
          <p:nvPr/>
        </p:nvCxnSpPr>
        <p:spPr>
          <a:xfrm>
            <a:off x="4504866" y="4341806"/>
            <a:ext cx="380018" cy="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" name="Google Shape;77;p5">
            <a:extLst>
              <a:ext uri="{FF2B5EF4-FFF2-40B4-BE49-F238E27FC236}">
                <a16:creationId xmlns:a16="http://schemas.microsoft.com/office/drawing/2014/main" id="{D469C281-233A-BCDC-C0B4-BFD5EB42AACA}"/>
              </a:ext>
            </a:extLst>
          </p:cNvPr>
          <p:cNvCxnSpPr>
            <a:cxnSpLocks/>
            <a:stCxn id="20" idx="2"/>
            <a:endCxn id="9" idx="1"/>
          </p:cNvCxnSpPr>
          <p:nvPr/>
        </p:nvCxnSpPr>
        <p:spPr>
          <a:xfrm flipV="1">
            <a:off x="4504866" y="3075232"/>
            <a:ext cx="380018" cy="1266574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78;p5">
            <a:extLst>
              <a:ext uri="{FF2B5EF4-FFF2-40B4-BE49-F238E27FC236}">
                <a16:creationId xmlns:a16="http://schemas.microsoft.com/office/drawing/2014/main" id="{21E166CC-38FE-B183-AFEF-493D008E38D4}"/>
              </a:ext>
            </a:extLst>
          </p:cNvPr>
          <p:cNvCxnSpPr>
            <a:cxnSpLocks/>
            <a:stCxn id="20" idx="2"/>
            <a:endCxn id="12" idx="1"/>
          </p:cNvCxnSpPr>
          <p:nvPr/>
        </p:nvCxnSpPr>
        <p:spPr>
          <a:xfrm>
            <a:off x="4504866" y="4341806"/>
            <a:ext cx="380017" cy="88185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79;p5">
            <a:extLst>
              <a:ext uri="{FF2B5EF4-FFF2-40B4-BE49-F238E27FC236}">
                <a16:creationId xmlns:a16="http://schemas.microsoft.com/office/drawing/2014/main" id="{50555DFD-2B54-73E0-2C45-E36538AA8231}"/>
              </a:ext>
            </a:extLst>
          </p:cNvPr>
          <p:cNvCxnSpPr>
            <a:cxnSpLocks/>
            <a:stCxn id="11" idx="3"/>
            <a:endCxn id="8" idx="2"/>
          </p:cNvCxnSpPr>
          <p:nvPr/>
        </p:nvCxnSpPr>
        <p:spPr>
          <a:xfrm flipV="1">
            <a:off x="5957384" y="1204643"/>
            <a:ext cx="274660" cy="672534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80;p5">
            <a:extLst>
              <a:ext uri="{FF2B5EF4-FFF2-40B4-BE49-F238E27FC236}">
                <a16:creationId xmlns:a16="http://schemas.microsoft.com/office/drawing/2014/main" id="{EBA3BB34-4C24-B7F7-3368-842F1035A8FF}"/>
              </a:ext>
            </a:extLst>
          </p:cNvPr>
          <p:cNvCxnSpPr>
            <a:cxnSpLocks/>
            <a:stCxn id="11" idx="3"/>
            <a:endCxn id="9" idx="0"/>
          </p:cNvCxnSpPr>
          <p:nvPr/>
        </p:nvCxnSpPr>
        <p:spPr>
          <a:xfrm>
            <a:off x="5957384" y="1877177"/>
            <a:ext cx="274661" cy="782199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Google Shape;81;p5">
            <a:extLst>
              <a:ext uri="{FF2B5EF4-FFF2-40B4-BE49-F238E27FC236}">
                <a16:creationId xmlns:a16="http://schemas.microsoft.com/office/drawing/2014/main" id="{EE238532-8B1E-5C6E-B712-4C66BC83FCCC}"/>
              </a:ext>
            </a:extLst>
          </p:cNvPr>
          <p:cNvSpPr/>
          <p:nvPr/>
        </p:nvSpPr>
        <p:spPr>
          <a:xfrm rot="5400000">
            <a:off x="6581230" y="3845744"/>
            <a:ext cx="2835955" cy="463219"/>
          </a:xfrm>
          <a:prstGeom prst="roundRect">
            <a:avLst>
              <a:gd name="adj" fmla="val 21096"/>
            </a:avLst>
          </a:prstGeom>
          <a:solidFill>
            <a:schemeClr val="accent2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Cross-Functional Work Streams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40FFE5D9-8C61-F78A-A9B4-556A039A578D}"/>
              </a:ext>
            </a:extLst>
          </p:cNvPr>
          <p:cNvCxnSpPr>
            <a:cxnSpLocks/>
          </p:cNvCxnSpPr>
          <p:nvPr/>
        </p:nvCxnSpPr>
        <p:spPr>
          <a:xfrm flipV="1">
            <a:off x="8470232" y="1574065"/>
            <a:ext cx="2883568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C439905E-4DC0-AE1D-7147-35878B41A4CB}"/>
              </a:ext>
            </a:extLst>
          </p:cNvPr>
          <p:cNvCxnSpPr>
            <a:cxnSpLocks/>
          </p:cNvCxnSpPr>
          <p:nvPr/>
        </p:nvCxnSpPr>
        <p:spPr>
          <a:xfrm flipV="1">
            <a:off x="8470232" y="2283844"/>
            <a:ext cx="2883568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1C256009-7A6B-661B-C459-7FC9B45FD399}"/>
              </a:ext>
            </a:extLst>
          </p:cNvPr>
          <p:cNvCxnSpPr>
            <a:cxnSpLocks/>
          </p:cNvCxnSpPr>
          <p:nvPr/>
        </p:nvCxnSpPr>
        <p:spPr>
          <a:xfrm flipV="1">
            <a:off x="8470232" y="3785463"/>
            <a:ext cx="2883568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12BDC22E-E94E-5DCD-ED34-5E27ED87A0C4}"/>
              </a:ext>
            </a:extLst>
          </p:cNvPr>
          <p:cNvCxnSpPr>
            <a:cxnSpLocks/>
          </p:cNvCxnSpPr>
          <p:nvPr/>
        </p:nvCxnSpPr>
        <p:spPr>
          <a:xfrm flipV="1">
            <a:off x="8470232" y="4898148"/>
            <a:ext cx="2883568" cy="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E4B28C-B9BA-602E-2EC4-5AC07FBC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54E36F9F-9C73-2980-4061-C6EEF82B0E05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" name="Google Shape;88;p7"/>
          <p:cNvGraphicFramePr/>
          <p:nvPr>
            <p:extLst>
              <p:ext uri="{D42A27DB-BD31-4B8C-83A1-F6EECF244321}">
                <p14:modId xmlns:p14="http://schemas.microsoft.com/office/powerpoint/2010/main" val="1844956562"/>
              </p:ext>
            </p:extLst>
          </p:nvPr>
        </p:nvGraphicFramePr>
        <p:xfrm>
          <a:off x="838200" y="1568477"/>
          <a:ext cx="10515600" cy="41604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57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8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1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4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Valuation</a:t>
                      </a: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Financial due </a:t>
                      </a:r>
                      <a:b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diligence</a:t>
                      </a: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Transition services agreement</a:t>
                      </a: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Process/operations </a:t>
                      </a:r>
                      <a:b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en-US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due diligence</a:t>
                      </a: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2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Objective</a:t>
                      </a:r>
                      <a:endParaRPr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To determine purchase price and opening balances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To provide analysis of working capital, net debt, commitments and contingencies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To control and prioritize change management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To develop the right integration plan 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Lead</a:t>
                      </a:r>
                      <a:endParaRPr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External consulting firm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External consulting firm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Internal (TBD)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Internal w/external support (TBD)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Current Status</a:t>
                      </a:r>
                      <a:endParaRPr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Tx/>
                        <a:buNone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TBD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Tx/>
                        <a:buNone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E&amp;Y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3-4 months out to determine scope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High level walkthroughs done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Initial questions prepared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E&amp;Y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2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Next Steps</a:t>
                      </a:r>
                      <a:endParaRPr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Interview another firm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Budget approval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Negotiate &amp; execute contract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Interview another firm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Budget approval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Negotiate &amp; execute contract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Define business needs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Budget approval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Negotiate &amp; execute contract</a:t>
                      </a:r>
                      <a:endParaRPr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Define business needs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Budget approval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Negotiate &amp; execute contract</a:t>
                      </a:r>
                      <a:endParaRPr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2000" marR="72000" marT="72000" marB="7200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26A001-8F2A-EFC0-C631-1872E4778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/>
          <a:lstStyle/>
          <a:p>
            <a:r>
              <a:rPr lang="en-US" dirty="0">
                <a:sym typeface="Verdana"/>
              </a:rPr>
              <a:t>Finance Objectives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F8F206-5B28-B1E3-EB28-0A7F40662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CF7F2C68-C859-D478-8AA1-73DF63294B78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"/>
          <p:cNvSpPr/>
          <p:nvPr/>
        </p:nvSpPr>
        <p:spPr>
          <a:xfrm>
            <a:off x="3709999" y="891862"/>
            <a:ext cx="1458670" cy="1358773"/>
          </a:xfrm>
          <a:prstGeom prst="flowChartDocument">
            <a:avLst/>
          </a:prstGeom>
          <a:solidFill>
            <a:schemeClr val="accent5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>
              <a:buClr>
                <a:schemeClr val="bg1"/>
              </a:buClr>
            </a:pPr>
            <a:endParaRPr sz="750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>
              <a:buClr>
                <a:schemeClr val="bg1"/>
              </a:buClr>
            </a:pPr>
            <a:r>
              <a:rPr lang="en-US" sz="9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Enterprise Level</a:t>
            </a:r>
            <a:endParaRPr sz="9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Value Drivers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Key Business Success Metrics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Risks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Guiding Principles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Governance &amp; Structure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Communication Plan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6" name="Google Shape;96;p8"/>
          <p:cNvSpPr/>
          <p:nvPr/>
        </p:nvSpPr>
        <p:spPr>
          <a:xfrm>
            <a:off x="5748227" y="891862"/>
            <a:ext cx="1443070" cy="609153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Enterprise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ts val="14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Level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8"/>
          <p:cNvSpPr/>
          <p:nvPr/>
        </p:nvSpPr>
        <p:spPr>
          <a:xfrm>
            <a:off x="5748227" y="1598618"/>
            <a:ext cx="1443070" cy="609153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4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Functional 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4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Level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cxnSp>
        <p:nvCxnSpPr>
          <p:cNvPr id="109" name="Google Shape;109;p8"/>
          <p:cNvCxnSpPr>
            <a:cxnSpLocks/>
            <a:stCxn id="115" idx="2"/>
          </p:cNvCxnSpPr>
          <p:nvPr/>
        </p:nvCxnSpPr>
        <p:spPr>
          <a:xfrm>
            <a:off x="8617306" y="1953158"/>
            <a:ext cx="2" cy="706452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10" name="Google Shape;110;p8"/>
          <p:cNvCxnSpPr>
            <a:cxnSpLocks/>
            <a:stCxn id="116" idx="0"/>
            <a:endCxn id="100" idx="2"/>
          </p:cNvCxnSpPr>
          <p:nvPr/>
        </p:nvCxnSpPr>
        <p:spPr>
          <a:xfrm flipH="1" flipV="1">
            <a:off x="8615194" y="3821646"/>
            <a:ext cx="2114" cy="509338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11" name="Google Shape;111;p8"/>
          <p:cNvCxnSpPr>
            <a:cxnSpLocks/>
          </p:cNvCxnSpPr>
          <p:nvPr/>
        </p:nvCxnSpPr>
        <p:spPr>
          <a:xfrm flipH="1">
            <a:off x="5168669" y="1196438"/>
            <a:ext cx="579558" cy="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12" name="Google Shape;112;p8"/>
          <p:cNvCxnSpPr>
            <a:cxnSpLocks/>
            <a:stCxn id="97" idx="2"/>
          </p:cNvCxnSpPr>
          <p:nvPr/>
        </p:nvCxnSpPr>
        <p:spPr>
          <a:xfrm rot="5400000">
            <a:off x="5465765" y="1910676"/>
            <a:ext cx="706903" cy="1301093"/>
          </a:xfrm>
          <a:prstGeom prst="bentConnector2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0" name="Google Shape;100;p8"/>
          <p:cNvSpPr/>
          <p:nvPr/>
        </p:nvSpPr>
        <p:spPr>
          <a:xfrm>
            <a:off x="7785824" y="2675928"/>
            <a:ext cx="1926693" cy="1190815"/>
          </a:xfrm>
          <a:prstGeom prst="flowChartMultidocumen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Scope &amp; 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Prioritization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1" name="Google Shape;101;p8"/>
          <p:cNvSpPr/>
          <p:nvPr/>
        </p:nvSpPr>
        <p:spPr>
          <a:xfrm>
            <a:off x="10257129" y="2393594"/>
            <a:ext cx="1096668" cy="60915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2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Legal &amp; 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2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Contractual 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2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Obligations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10257129" y="3101622"/>
            <a:ext cx="1096668" cy="60915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2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Resources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200"/>
            </a:pPr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(People &amp; $)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cxnSp>
        <p:nvCxnSpPr>
          <p:cNvPr id="107" name="Google Shape;107;p8"/>
          <p:cNvCxnSpPr>
            <a:cxnSpLocks/>
          </p:cNvCxnSpPr>
          <p:nvPr/>
        </p:nvCxnSpPr>
        <p:spPr>
          <a:xfrm flipH="1">
            <a:off x="9707031" y="2812471"/>
            <a:ext cx="550098" cy="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13" name="Google Shape;113;p8"/>
          <p:cNvCxnSpPr>
            <a:cxnSpLocks/>
            <a:stCxn id="114" idx="3"/>
            <a:endCxn id="100" idx="1"/>
          </p:cNvCxnSpPr>
          <p:nvPr/>
        </p:nvCxnSpPr>
        <p:spPr>
          <a:xfrm>
            <a:off x="5168669" y="3263472"/>
            <a:ext cx="2617155" cy="7864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4" name="Google Shape;114;p8"/>
          <p:cNvSpPr/>
          <p:nvPr/>
        </p:nvSpPr>
        <p:spPr>
          <a:xfrm>
            <a:off x="3709989" y="2682129"/>
            <a:ext cx="1458680" cy="1162685"/>
          </a:xfrm>
          <a:prstGeom prst="flowChartDocument">
            <a:avLst/>
          </a:prstGeom>
          <a:solidFill>
            <a:schemeClr val="accent4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en-US" sz="9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Functional Level</a:t>
            </a:r>
            <a:endParaRPr sz="9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Key Business Success Metrics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Risks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Governance &amp; Structure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06814" indent="-106814">
              <a:buClr>
                <a:schemeClr val="bg1"/>
              </a:buClr>
              <a:buSzPct val="100000"/>
              <a:buFont typeface="Verdana"/>
              <a:buAutoNum type="arabicPeriod"/>
            </a:pPr>
            <a:r>
              <a:rPr lang="en-US" sz="7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Communication Reqmts.</a:t>
            </a:r>
            <a:endParaRPr sz="75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15" name="Google Shape;115;p8"/>
          <p:cNvSpPr/>
          <p:nvPr/>
        </p:nvSpPr>
        <p:spPr>
          <a:xfrm>
            <a:off x="7785824" y="869663"/>
            <a:ext cx="1662963" cy="1160197"/>
          </a:xfrm>
          <a:prstGeom prst="flowChartDocument">
            <a:avLst/>
          </a:prstGeom>
          <a:solidFill>
            <a:schemeClr val="accent4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Day 1 &amp; 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800"/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End States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8"/>
          <p:cNvSpPr/>
          <p:nvPr/>
        </p:nvSpPr>
        <p:spPr>
          <a:xfrm>
            <a:off x="7785824" y="4330984"/>
            <a:ext cx="1662967" cy="1160197"/>
          </a:xfrm>
          <a:prstGeom prst="flowChartDocument">
            <a:avLst/>
          </a:prstGeom>
          <a:solidFill>
            <a:schemeClr val="accent2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Feasibility 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800"/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&amp; Impact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800"/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Analysis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8"/>
          <p:cNvSpPr/>
          <p:nvPr/>
        </p:nvSpPr>
        <p:spPr>
          <a:xfrm>
            <a:off x="9809257" y="891862"/>
            <a:ext cx="1544543" cy="1054197"/>
          </a:xfrm>
          <a:prstGeom prst="flowChartDocument">
            <a:avLst/>
          </a:prstGeom>
          <a:solidFill>
            <a:schemeClr val="accent4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Q3/4 2027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buClr>
                <a:schemeClr val="dk1"/>
              </a:buClr>
              <a:buSzPts val="1800"/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Milestones</a:t>
            </a:r>
            <a:endParaRPr sz="1200" b="1" dirty="0">
              <a:solidFill>
                <a:schemeClr val="bg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3C105-A7EF-2C1F-B1CB-D414E1ED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5963"/>
            <a:ext cx="2981477" cy="2585323"/>
          </a:xfrm>
        </p:spPr>
        <p:txBody>
          <a:bodyPr/>
          <a:lstStyle/>
          <a:p>
            <a:r>
              <a:rPr lang="en-GB" dirty="0"/>
              <a:t>Integration Scope Definition Process for Finance</a:t>
            </a:r>
          </a:p>
        </p:txBody>
      </p:sp>
      <p:cxnSp>
        <p:nvCxnSpPr>
          <p:cNvPr id="103" name="Google Shape;103;p8"/>
          <p:cNvCxnSpPr>
            <a:cxnSpLocks/>
          </p:cNvCxnSpPr>
          <p:nvPr/>
        </p:nvCxnSpPr>
        <p:spPr>
          <a:xfrm flipV="1">
            <a:off x="7191297" y="1194965"/>
            <a:ext cx="588443" cy="2946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04" name="Google Shape;104;p8"/>
          <p:cNvCxnSpPr>
            <a:cxnSpLocks/>
          </p:cNvCxnSpPr>
          <p:nvPr/>
        </p:nvCxnSpPr>
        <p:spPr>
          <a:xfrm flipV="1">
            <a:off x="7191297" y="1792580"/>
            <a:ext cx="588448" cy="4418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98" name="Google Shape;98;p8"/>
          <p:cNvSpPr/>
          <p:nvPr/>
        </p:nvSpPr>
        <p:spPr>
          <a:xfrm>
            <a:off x="5748227" y="4330984"/>
            <a:ext cx="1443067" cy="60915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Lead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Discussions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5748227" y="5039811"/>
            <a:ext cx="1443067" cy="60915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Cross Functional 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Discussions</a:t>
            </a:r>
            <a:endParaRPr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05" name="Google Shape;105;p8"/>
          <p:cNvCxnSpPr>
            <a:cxnSpLocks/>
            <a:stCxn id="98" idx="3"/>
          </p:cNvCxnSpPr>
          <p:nvPr/>
        </p:nvCxnSpPr>
        <p:spPr>
          <a:xfrm>
            <a:off x="7191294" y="4635561"/>
            <a:ext cx="588446" cy="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52" name="Google Shape;105;p8">
            <a:extLst>
              <a:ext uri="{FF2B5EF4-FFF2-40B4-BE49-F238E27FC236}">
                <a16:creationId xmlns:a16="http://schemas.microsoft.com/office/drawing/2014/main" id="{737F43D5-9A16-7216-D51F-62C8C88AA5D8}"/>
              </a:ext>
            </a:extLst>
          </p:cNvPr>
          <p:cNvCxnSpPr>
            <a:cxnSpLocks/>
          </p:cNvCxnSpPr>
          <p:nvPr/>
        </p:nvCxnSpPr>
        <p:spPr>
          <a:xfrm>
            <a:off x="7191293" y="5232944"/>
            <a:ext cx="588447" cy="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73" name="Google Shape;107;p8">
            <a:extLst>
              <a:ext uri="{FF2B5EF4-FFF2-40B4-BE49-F238E27FC236}">
                <a16:creationId xmlns:a16="http://schemas.microsoft.com/office/drawing/2014/main" id="{30EF659C-1E67-E481-EC72-EE7D9E3F4221}"/>
              </a:ext>
            </a:extLst>
          </p:cNvPr>
          <p:cNvCxnSpPr>
            <a:cxnSpLocks/>
          </p:cNvCxnSpPr>
          <p:nvPr/>
        </p:nvCxnSpPr>
        <p:spPr>
          <a:xfrm flipH="1">
            <a:off x="9707031" y="3316913"/>
            <a:ext cx="550098" cy="0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CFED4F-F19C-C978-5A47-7939FC74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76688889-F63D-0E9D-99A7-D89910BBE567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0B211-EE8E-30C6-6EE0-3FE6D195E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/>
          <a:lstStyle/>
          <a:p>
            <a:r>
              <a:rPr lang="en-US" dirty="0">
                <a:sym typeface="Verdana"/>
              </a:rPr>
              <a:t>Finance Day 1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0398E5F-7D80-CC0A-4D36-25C90E7F986A}"/>
              </a:ext>
            </a:extLst>
          </p:cNvPr>
          <p:cNvSpPr/>
          <p:nvPr/>
        </p:nvSpPr>
        <p:spPr>
          <a:xfrm>
            <a:off x="838200" y="1696793"/>
            <a:ext cx="2426506" cy="54395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Accounting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1D89D1-7F9D-6F56-6BC5-D8473C0D8669}"/>
              </a:ext>
            </a:extLst>
          </p:cNvPr>
          <p:cNvSpPr txBox="1">
            <a:spLocks/>
          </p:cNvSpPr>
          <p:nvPr/>
        </p:nvSpPr>
        <p:spPr>
          <a:xfrm>
            <a:off x="1049340" y="2367171"/>
            <a:ext cx="2004227" cy="10618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1200" dirty="0"/>
              <a:t>Opening balance</a:t>
            </a:r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1200" dirty="0"/>
              <a:t>Valuation</a:t>
            </a:r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1200" dirty="0"/>
              <a:t>F/S reporting</a:t>
            </a:r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1200" dirty="0"/>
              <a:t>Cost centers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9C37169-0578-987D-37E4-5F9F208E7198}"/>
              </a:ext>
            </a:extLst>
          </p:cNvPr>
          <p:cNvSpPr/>
          <p:nvPr/>
        </p:nvSpPr>
        <p:spPr>
          <a:xfrm>
            <a:off x="3534565" y="1696793"/>
            <a:ext cx="2426506" cy="5439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Accounts Payable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90A1BB8-031A-84BF-BB85-09DFD6AD6B60}"/>
              </a:ext>
            </a:extLst>
          </p:cNvPr>
          <p:cNvSpPr txBox="1">
            <a:spLocks/>
          </p:cNvSpPr>
          <p:nvPr/>
        </p:nvSpPr>
        <p:spPr>
          <a:xfrm>
            <a:off x="3745705" y="2367171"/>
            <a:ext cx="2004227" cy="10618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Vendor setup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Payments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T&amp;E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ePayables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848F47B-05ED-A9AA-8740-86819951A3C1}"/>
              </a:ext>
            </a:extLst>
          </p:cNvPr>
          <p:cNvSpPr/>
          <p:nvPr/>
        </p:nvSpPr>
        <p:spPr>
          <a:xfrm>
            <a:off x="6230929" y="1696793"/>
            <a:ext cx="2426506" cy="54395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Investor relations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ED5D7CFB-3902-2AAE-07E0-77334A331AF6}"/>
              </a:ext>
            </a:extLst>
          </p:cNvPr>
          <p:cNvSpPr txBox="1">
            <a:spLocks/>
          </p:cNvSpPr>
          <p:nvPr/>
        </p:nvSpPr>
        <p:spPr>
          <a:xfrm>
            <a:off x="6442070" y="2367171"/>
            <a:ext cx="2004227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1200" dirty="0"/>
              <a:t>Comms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00EA9A8-11BF-BF16-3471-63208069C335}"/>
              </a:ext>
            </a:extLst>
          </p:cNvPr>
          <p:cNvSpPr/>
          <p:nvPr/>
        </p:nvSpPr>
        <p:spPr>
          <a:xfrm>
            <a:off x="8927294" y="1696793"/>
            <a:ext cx="2426506" cy="54395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Payroll 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15FCA87C-101C-B622-BBC7-333B82A4410E}"/>
              </a:ext>
            </a:extLst>
          </p:cNvPr>
          <p:cNvSpPr txBox="1">
            <a:spLocks/>
          </p:cNvSpPr>
          <p:nvPr/>
        </p:nvSpPr>
        <p:spPr>
          <a:xfrm>
            <a:off x="9138434" y="2367171"/>
            <a:ext cx="2004227" cy="10618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EE setup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Payroll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TSA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/>
              <a:t>New hires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98282D8-E35C-8965-095E-28885BD12D86}"/>
              </a:ext>
            </a:extLst>
          </p:cNvPr>
          <p:cNvSpPr/>
          <p:nvPr/>
        </p:nvSpPr>
        <p:spPr>
          <a:xfrm>
            <a:off x="838200" y="3851190"/>
            <a:ext cx="2426506" cy="543953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Planning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6613DCDB-30BC-00D0-ADAA-92FD6ED06D99}"/>
              </a:ext>
            </a:extLst>
          </p:cNvPr>
          <p:cNvSpPr txBox="1">
            <a:spLocks/>
          </p:cNvSpPr>
          <p:nvPr/>
        </p:nvSpPr>
        <p:spPr>
          <a:xfrm>
            <a:off x="1049340" y="4521568"/>
            <a:ext cx="2004227" cy="80021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Budget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Analysis 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Reporting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BA8F8D-B230-3F9A-C258-02091448F653}"/>
              </a:ext>
            </a:extLst>
          </p:cNvPr>
          <p:cNvSpPr/>
          <p:nvPr/>
        </p:nvSpPr>
        <p:spPr>
          <a:xfrm>
            <a:off x="3534565" y="3851190"/>
            <a:ext cx="2426506" cy="543953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Risk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5B27129B-5907-EDA8-05FA-44BC86C20115}"/>
              </a:ext>
            </a:extLst>
          </p:cNvPr>
          <p:cNvSpPr txBox="1">
            <a:spLocks/>
          </p:cNvSpPr>
          <p:nvPr/>
        </p:nvSpPr>
        <p:spPr>
          <a:xfrm>
            <a:off x="3745705" y="4521568"/>
            <a:ext cx="2004227" cy="53860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Insurance claims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Security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225C555-5A7B-AE58-D75B-0088A76B1591}"/>
              </a:ext>
            </a:extLst>
          </p:cNvPr>
          <p:cNvSpPr/>
          <p:nvPr/>
        </p:nvSpPr>
        <p:spPr>
          <a:xfrm>
            <a:off x="6230929" y="3851190"/>
            <a:ext cx="2426506" cy="543953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Tax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38DB3082-2E63-3B32-A9CA-1B1A2A2CD29A}"/>
              </a:ext>
            </a:extLst>
          </p:cNvPr>
          <p:cNvSpPr txBox="1">
            <a:spLocks/>
          </p:cNvSpPr>
          <p:nvPr/>
        </p:nvSpPr>
        <p:spPr>
          <a:xfrm>
            <a:off x="6442070" y="4521568"/>
            <a:ext cx="2004227" cy="10618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Entity structure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Corp tax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S&amp;U Tax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PR Tax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ECDAE71-F7BD-AB2F-AF57-2B48BB8BAC4A}"/>
              </a:ext>
            </a:extLst>
          </p:cNvPr>
          <p:cNvSpPr/>
          <p:nvPr/>
        </p:nvSpPr>
        <p:spPr>
          <a:xfrm>
            <a:off x="8927294" y="3851190"/>
            <a:ext cx="2426506" cy="543953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Treasury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A92895C4-466B-82A6-F320-27B0027AF06E}"/>
              </a:ext>
            </a:extLst>
          </p:cNvPr>
          <p:cNvSpPr txBox="1">
            <a:spLocks/>
          </p:cNvSpPr>
          <p:nvPr/>
        </p:nvSpPr>
        <p:spPr>
          <a:xfrm>
            <a:off x="9138434" y="4521568"/>
            <a:ext cx="2004227" cy="72327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CC setup</a:t>
            </a: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Cash management (bank accounts)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700823-5865-A122-25D6-00AD106F4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0F7976A6-B192-0660-E1EA-78CDAD3FDA34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8396465-5ED2-A0A8-3A7C-6C81D2489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Finance Project Plan Development</a:t>
            </a:r>
            <a:endParaRPr lang="en-GB" dirty="0"/>
          </a:p>
        </p:txBody>
      </p:sp>
      <p:sp>
        <p:nvSpPr>
          <p:cNvPr id="131" name="Google Shape;131;g242045d3760_0_0"/>
          <p:cNvSpPr/>
          <p:nvPr/>
        </p:nvSpPr>
        <p:spPr>
          <a:xfrm>
            <a:off x="5059608" y="3007323"/>
            <a:ext cx="2072781" cy="84335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290" dirty="0">
                <a:solidFill>
                  <a:schemeClr val="lt1"/>
                </a:solidFill>
                <a:latin typeface="Century Gothic" panose="020B0502020202020204" pitchFamily="34" charset="0"/>
                <a:ea typeface="Cambria"/>
                <a:cs typeface="Cambria"/>
                <a:sym typeface="Cambria"/>
              </a:rPr>
              <a:t>Finance Charter</a:t>
            </a:r>
            <a:endParaRPr sz="1014" dirty="0">
              <a:solidFill>
                <a:srgbClr val="FF0000"/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</p:txBody>
      </p:sp>
      <p:sp>
        <p:nvSpPr>
          <p:cNvPr id="132" name="Google Shape;132;g242045d3760_0_0"/>
          <p:cNvSpPr/>
          <p:nvPr/>
        </p:nvSpPr>
        <p:spPr>
          <a:xfrm>
            <a:off x="5059608" y="1846210"/>
            <a:ext cx="2072781" cy="84335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290" dirty="0">
                <a:solidFill>
                  <a:schemeClr val="lt1"/>
                </a:solidFill>
                <a:latin typeface="Century Gothic" panose="020B0502020202020204" pitchFamily="34" charset="0"/>
                <a:ea typeface="Cambria"/>
                <a:cs typeface="Cambria"/>
                <a:sym typeface="Cambria"/>
              </a:rPr>
              <a:t>Finance Project Plan</a:t>
            </a:r>
            <a:endParaRPr sz="1659" dirty="0">
              <a:latin typeface="Century Gothic" panose="020B0502020202020204" pitchFamily="34" charset="0"/>
            </a:endParaRPr>
          </a:p>
        </p:txBody>
      </p:sp>
      <p:sp>
        <p:nvSpPr>
          <p:cNvPr id="133" name="Google Shape;133;g242045d3760_0_0"/>
          <p:cNvSpPr/>
          <p:nvPr/>
        </p:nvSpPr>
        <p:spPr>
          <a:xfrm>
            <a:off x="1985041" y="4542394"/>
            <a:ext cx="1796516" cy="8432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/>
            <a:endParaRPr sz="129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  <a:p>
            <a:pPr algn="ctr"/>
            <a:r>
              <a:rPr lang="en-US" sz="129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mbria"/>
                <a:cs typeface="Cambria"/>
                <a:sym typeface="Cambria"/>
              </a:rPr>
              <a:t>Accounting</a:t>
            </a:r>
            <a:endParaRPr sz="1659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sz="83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</p:txBody>
      </p:sp>
      <p:sp>
        <p:nvSpPr>
          <p:cNvPr id="134" name="Google Shape;134;g242045d3760_0_0"/>
          <p:cNvSpPr/>
          <p:nvPr/>
        </p:nvSpPr>
        <p:spPr>
          <a:xfrm>
            <a:off x="6268641" y="4542394"/>
            <a:ext cx="1796516" cy="8432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/>
            <a:endParaRPr sz="129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  <a:p>
            <a:pPr algn="ctr"/>
            <a:r>
              <a:rPr lang="en-US" sz="129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mbria"/>
                <a:cs typeface="Cambria"/>
                <a:sym typeface="Cambria"/>
              </a:rPr>
              <a:t>Tax</a:t>
            </a:r>
            <a:endParaRPr sz="1659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sz="737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</p:txBody>
      </p:sp>
      <p:sp>
        <p:nvSpPr>
          <p:cNvPr id="135" name="Google Shape;135;g242045d3760_0_0"/>
          <p:cNvSpPr/>
          <p:nvPr/>
        </p:nvSpPr>
        <p:spPr>
          <a:xfrm>
            <a:off x="4126841" y="4542394"/>
            <a:ext cx="1796516" cy="8432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/>
            <a:endParaRPr sz="129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  <a:p>
            <a:pPr algn="ctr"/>
            <a:r>
              <a:rPr lang="en-US" sz="129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mbria"/>
                <a:cs typeface="Cambria"/>
                <a:sym typeface="Cambria"/>
              </a:rPr>
              <a:t>FP &amp; A</a:t>
            </a:r>
            <a:endParaRPr sz="1659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sz="83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</p:txBody>
      </p:sp>
      <p:sp>
        <p:nvSpPr>
          <p:cNvPr id="136" name="Google Shape;136;g242045d3760_0_0"/>
          <p:cNvSpPr/>
          <p:nvPr/>
        </p:nvSpPr>
        <p:spPr>
          <a:xfrm>
            <a:off x="8410442" y="4542394"/>
            <a:ext cx="1796516" cy="8432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84266" tIns="42122" rIns="84266" bIns="42122" anchor="ctr" anchorCtr="0">
            <a:noAutofit/>
          </a:bodyPr>
          <a:lstStyle/>
          <a:p>
            <a:pPr algn="ctr"/>
            <a:r>
              <a:rPr lang="en-US" sz="1244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mbria"/>
                <a:cs typeface="Cambria"/>
                <a:sym typeface="Cambria"/>
              </a:rPr>
              <a:t>Treasury Management</a:t>
            </a:r>
            <a:endParaRPr sz="83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Cambria"/>
              <a:cs typeface="Cambria"/>
              <a:sym typeface="Cambria"/>
            </a:endParaRPr>
          </a:p>
        </p:txBody>
      </p:sp>
      <p:cxnSp>
        <p:nvCxnSpPr>
          <p:cNvPr id="137" name="Google Shape;137;g242045d3760_0_0"/>
          <p:cNvCxnSpPr>
            <a:cxnSpLocks/>
            <a:stCxn id="133" idx="0"/>
            <a:endCxn id="131" idx="2"/>
          </p:cNvCxnSpPr>
          <p:nvPr/>
        </p:nvCxnSpPr>
        <p:spPr>
          <a:xfrm rot="5400000" flipH="1" flipV="1">
            <a:off x="4143791" y="2590186"/>
            <a:ext cx="691717" cy="3212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8" name="Google Shape;138;g242045d3760_0_0"/>
          <p:cNvCxnSpPr>
            <a:cxnSpLocks/>
            <a:stCxn id="135" idx="0"/>
            <a:endCxn id="131" idx="2"/>
          </p:cNvCxnSpPr>
          <p:nvPr/>
        </p:nvCxnSpPr>
        <p:spPr>
          <a:xfrm rot="5400000" flipH="1" flipV="1">
            <a:off x="5214691" y="3661086"/>
            <a:ext cx="691717" cy="1070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g242045d3760_0_0"/>
          <p:cNvCxnSpPr>
            <a:cxnSpLocks/>
            <a:stCxn id="134" idx="0"/>
            <a:endCxn id="131" idx="2"/>
          </p:cNvCxnSpPr>
          <p:nvPr/>
        </p:nvCxnSpPr>
        <p:spPr>
          <a:xfrm rot="16200000" flipV="1">
            <a:off x="6285591" y="3661086"/>
            <a:ext cx="691717" cy="1070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0" name="Google Shape;140;g242045d3760_0_0"/>
          <p:cNvCxnSpPr>
            <a:cxnSpLocks/>
            <a:stCxn id="136" idx="0"/>
            <a:endCxn id="131" idx="2"/>
          </p:cNvCxnSpPr>
          <p:nvPr/>
        </p:nvCxnSpPr>
        <p:spPr>
          <a:xfrm rot="16200000" flipV="1">
            <a:off x="7356492" y="2590185"/>
            <a:ext cx="691717" cy="321270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1" name="Google Shape;141;g242045d3760_0_0"/>
          <p:cNvCxnSpPr>
            <a:cxnSpLocks/>
            <a:stCxn id="131" idx="0"/>
            <a:endCxn id="132" idx="2"/>
          </p:cNvCxnSpPr>
          <p:nvPr/>
        </p:nvCxnSpPr>
        <p:spPr>
          <a:xfrm flipV="1">
            <a:off x="6095999" y="2689563"/>
            <a:ext cx="0" cy="317760"/>
          </a:xfrm>
          <a:prstGeom prst="straightConnector1">
            <a:avLst/>
          </a:prstGeom>
          <a:noFill/>
          <a:ln w="9525" cap="flat" cmpd="sng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76C05D-D322-D292-E118-99C95521C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C8287294-D47A-F3CE-A8EB-DC0AE712731A}"/>
              </a:ext>
            </a:extLst>
          </p:cNvPr>
          <p:cNvSpPr txBox="1">
            <a:spLocks/>
          </p:cNvSpPr>
          <p:nvPr/>
        </p:nvSpPr>
        <p:spPr>
          <a:xfrm>
            <a:off x="533083" y="6461968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Joe Aberger File 6">
      <a:dk1>
        <a:srgbClr val="000000"/>
      </a:dk1>
      <a:lt1>
        <a:srgbClr val="FFFFFF"/>
      </a:lt1>
      <a:dk2>
        <a:srgbClr val="44546A"/>
      </a:dk2>
      <a:lt2>
        <a:srgbClr val="000000"/>
      </a:lt2>
      <a:accent1>
        <a:srgbClr val="3493CA"/>
      </a:accent1>
      <a:accent2>
        <a:srgbClr val="68BBDB"/>
      </a:accent2>
      <a:accent3>
        <a:srgbClr val="4AADAA"/>
      </a:accent3>
      <a:accent4>
        <a:srgbClr val="94C6C5"/>
      </a:accent4>
      <a:accent5>
        <a:srgbClr val="B1CB8E"/>
      </a:accent5>
      <a:accent6>
        <a:srgbClr val="70A952"/>
      </a:accent6>
      <a:hlink>
        <a:srgbClr val="D783FF"/>
      </a:hlink>
      <a:folHlink>
        <a:srgbClr val="73FD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b="1" dirty="0" smtClean="0">
            <a:latin typeface="Century Gothic" panose="020B0502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0" tIns="45720" rIns="91440" bIns="45720" rtlCol="0">
        <a:spAutoFit/>
      </a:bodyPr>
      <a:lstStyle>
        <a:defPPr marL="342900" indent="-342900" algn="l">
          <a:lnSpc>
            <a:spcPct val="200000"/>
          </a:lnSpc>
          <a:buFont typeface="+mj-lt"/>
          <a:buAutoNum type="arabicPeriod"/>
          <a:defRPr dirty="0">
            <a:solidFill>
              <a:schemeClr val="tx1">
                <a:lumMod val="85000"/>
                <a:lumOff val="15000"/>
              </a:schemeClr>
            </a:solidFill>
            <a:latin typeface="Century Gothic" panose="020B0502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2530</TotalTime>
  <Words>1125</Words>
  <Application>Microsoft Office PowerPoint</Application>
  <PresentationFormat>Widescreen</PresentationFormat>
  <Paragraphs>384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Century Gothic</vt:lpstr>
      <vt:lpstr>Garamond</vt:lpstr>
      <vt:lpstr>Montserrat</vt:lpstr>
      <vt:lpstr>Museo Sans 100</vt:lpstr>
      <vt:lpstr>Poppins</vt:lpstr>
      <vt:lpstr>System Font Regular</vt:lpstr>
      <vt:lpstr>Times New Roman</vt:lpstr>
      <vt:lpstr>Verdana</vt:lpstr>
      <vt:lpstr>Wingdings</vt:lpstr>
      <vt:lpstr>Office Theme</vt:lpstr>
      <vt:lpstr>PRE-MERGER INTEGRATION  FINANCE KICKOFF MEETING</vt:lpstr>
      <vt:lpstr>Agenda</vt:lpstr>
      <vt:lpstr>Integration Success Metrics</vt:lpstr>
      <vt:lpstr>Integration Guiding Principles</vt:lpstr>
      <vt:lpstr>Integration Governance and Structure</vt:lpstr>
      <vt:lpstr>Finance Objectives</vt:lpstr>
      <vt:lpstr>Integration Scope Definition Process for Finance</vt:lpstr>
      <vt:lpstr>Finance Day 1</vt:lpstr>
      <vt:lpstr>Finance Project Plan Development</vt:lpstr>
      <vt:lpstr>Finance Milestones Through End of Year</vt:lpstr>
      <vt:lpstr>Employee-Facing Systems</vt:lpstr>
      <vt:lpstr>Other Systems</vt:lpstr>
      <vt:lpstr>Milestones/Key Activities</vt:lpstr>
      <vt:lpstr>Finance – 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 Jones</dc:title>
  <dc:creator>donna rs</dc:creator>
  <cp:lastModifiedBy>Jennifer Aberger</cp:lastModifiedBy>
  <cp:revision>112</cp:revision>
  <cp:lastPrinted>2023-09-08T15:36:43Z</cp:lastPrinted>
  <dcterms:created xsi:type="dcterms:W3CDTF">2020-02-06T19:13:26Z</dcterms:created>
  <dcterms:modified xsi:type="dcterms:W3CDTF">2026-06-23T16:58:03Z</dcterms:modified>
</cp:coreProperties>
</file>